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  <p:sldMasterId id="2147483677" r:id="rId4"/>
  </p:sldMasterIdLst>
  <p:notesMasterIdLst>
    <p:notesMasterId r:id="rId24"/>
  </p:notesMasterIdLst>
  <p:handoutMasterIdLst>
    <p:handoutMasterId r:id="rId25"/>
  </p:handoutMasterIdLst>
  <p:sldIdLst>
    <p:sldId id="317" r:id="rId5"/>
    <p:sldId id="264" r:id="rId6"/>
    <p:sldId id="322" r:id="rId7"/>
    <p:sldId id="409" r:id="rId8"/>
    <p:sldId id="410" r:id="rId9"/>
    <p:sldId id="411" r:id="rId10"/>
    <p:sldId id="650" r:id="rId11"/>
    <p:sldId id="651" r:id="rId12"/>
    <p:sldId id="438" r:id="rId13"/>
    <p:sldId id="354" r:id="rId14"/>
    <p:sldId id="414" r:id="rId15"/>
    <p:sldId id="653" r:id="rId16"/>
    <p:sldId id="290" r:id="rId17"/>
    <p:sldId id="654" r:id="rId18"/>
    <p:sldId id="655" r:id="rId19"/>
    <p:sldId id="656" r:id="rId20"/>
    <p:sldId id="657" r:id="rId21"/>
    <p:sldId id="658" r:id="rId22"/>
    <p:sldId id="318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3992DB"/>
    <a:srgbClr val="005DA2"/>
    <a:srgbClr val="F79600"/>
    <a:srgbClr val="0F1836"/>
    <a:srgbClr val="53754B"/>
    <a:srgbClr val="D7EEBE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638" y="-82"/>
      </p:cViewPr>
      <p:guideLst>
        <p:guide orient="horz" pos="1756"/>
        <p:guide pos="27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3121"/>
        <p:guide pos="20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民族文化与英语教育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学科教学（英语方向）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60704"/>
        <c:axId val="209562240"/>
      </c:barChart>
      <c:catAx>
        <c:axId val="20956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562240"/>
        <c:crosses val="autoZero"/>
        <c:auto val="1"/>
        <c:lblAlgn val="ctr"/>
        <c:lblOffset val="100"/>
        <c:noMultiLvlLbl val="0"/>
      </c:catAx>
      <c:valAx>
        <c:axId val="20956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60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zh-CN"/>
        </a:p>
      </c:txPr>
    </c:legend>
    <c:plotVisOnly val="1"/>
    <c:dispBlanksAs val="gap"/>
    <c:showDLblsOverMax val="0"/>
  </c:chart>
  <c:spPr>
    <a:ln>
      <a:solidFill>
        <a:srgbClr val="005DA2"/>
      </a:solidFill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4E0C798-5AE9-4333-9819-EF5223E18890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452E087-8C07-47F1-8058-A4DF9859A1A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43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3A9EAA-4C73-42F5-8EC7-8A6F90EB6C79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EAAA783-0AE7-4D52-856E-09608701EC6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49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91FA19-D47E-48CF-9883-731FEE62011C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CF04C8-8AF4-48EC-A6A0-F4645F540808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96915-B8EB-4F48-8C4A-C5BE8C8C9AB2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C935C-8EDB-42CE-BB11-4DDE82EAA6E6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083F1F-E7C4-4A66-B953-FD88284B200A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1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88EFF7-8970-48C7-8686-BE8C54019A90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74C2-B814-4C85-A7CD-3AE77AD6297E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0C6A-0A82-4F2F-A2EB-6272EF5361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7F22-0506-40EF-ABF4-D038AF0289B1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E83D-1C72-49EF-933B-A85A74E63F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1A86-3CF9-4D1F-8799-BDD461973715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D10C9-553A-4953-8F78-249A2D1EDF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4708-DDBB-4125-B5A4-266654B3F35F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A9CB5-9C15-4173-84C3-503C847761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B35D-EF44-4734-AE44-9225D9205227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B953-F516-4515-B95A-FB1B7F6104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BD97-7ABA-43CE-8CCE-89CED22F892E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8579-8B7A-49AC-83AD-F51E318C1DF9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159D-8469-447A-8656-37F198DC59CC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5057-EC9E-4D3F-A56C-C9B798228A98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5118-BC98-491B-A80E-EF0E04FE5A58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6"/>
          <p:cNvCxnSpPr/>
          <p:nvPr userDrawn="1"/>
        </p:nvCxnSpPr>
        <p:spPr>
          <a:xfrm>
            <a:off x="755650" y="625475"/>
            <a:ext cx="7848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 userDrawn="1"/>
        </p:nvGrpSpPr>
        <p:grpSpPr bwMode="auto">
          <a:xfrm>
            <a:off x="323850" y="293688"/>
            <a:ext cx="390525" cy="204787"/>
            <a:chOff x="0" y="0"/>
            <a:chExt cx="1041399" cy="549275"/>
          </a:xfrm>
        </p:grpSpPr>
        <p:sp>
          <p:nvSpPr>
            <p:cNvPr id="4" name="Freeform 16"/>
            <p:cNvSpPr/>
            <p:nvPr/>
          </p:nvSpPr>
          <p:spPr bwMode="auto">
            <a:xfrm>
              <a:off x="0" y="0"/>
              <a:ext cx="364066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338666" y="0"/>
              <a:ext cx="359834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681567" y="0"/>
              <a:ext cx="35983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7" name="TextBox 15"/>
          <p:cNvSpPr txBox="1"/>
          <p:nvPr userDrawn="1"/>
        </p:nvSpPr>
        <p:spPr>
          <a:xfrm>
            <a:off x="8101013" y="241300"/>
            <a:ext cx="67151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9CBAC65-6AB0-4256-9932-A3554CA704F1}" type="slidenum">
              <a:rPr lang="zh-CN" altLang="en-US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D955-FE7F-4E0C-915E-333E40289B4B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1F6A-AD67-43A3-BC69-338E3A7CD74C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2E20-CA0F-4EF2-A68F-9D3CDA0E569B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2BD5-C50C-45FC-82F2-9F6232FE049D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8F38-66A4-4657-A555-67D1454D538C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78CB-3AEA-4E17-9FA8-60787723659E}" type="slidenum">
              <a:rPr lang="en-US" altLang="zh-CN"/>
              <a:t>‹#›</a:t>
            </a:fld>
            <a:endParaRPr 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D8236C-F6A8-4BEF-9BAE-A9568B1BF6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2017/6/5 Monday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矩形 2063"/>
          <p:cNvSpPr/>
          <p:nvPr/>
        </p:nvSpPr>
        <p:spPr>
          <a:xfrm>
            <a:off x="8177213" y="-5953"/>
            <a:ext cx="230187" cy="5141119"/>
          </a:xfrm>
          <a:prstGeom prst="rect">
            <a:avLst/>
          </a:prstGeom>
          <a:solidFill>
            <a:schemeClr val="accent2">
              <a:alpha val="17999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63" name="矩形 2062"/>
          <p:cNvSpPr/>
          <p:nvPr/>
        </p:nvSpPr>
        <p:spPr>
          <a:xfrm>
            <a:off x="8045450" y="3572"/>
            <a:ext cx="168275" cy="51435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62" name="矩形 2061"/>
          <p:cNvSpPr/>
          <p:nvPr/>
        </p:nvSpPr>
        <p:spPr>
          <a:xfrm>
            <a:off x="7953375" y="3572"/>
            <a:ext cx="136525" cy="5143500"/>
          </a:xfrm>
          <a:prstGeom prst="rect">
            <a:avLst/>
          </a:prstGeom>
          <a:solidFill>
            <a:schemeClr val="accent2">
              <a:alpha val="6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60" name="矩形 2059"/>
          <p:cNvSpPr/>
          <p:nvPr/>
        </p:nvSpPr>
        <p:spPr>
          <a:xfrm>
            <a:off x="8664575" y="0"/>
            <a:ext cx="474663" cy="51435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3085" name="文本框 2060"/>
          <p:cNvSpPr txBox="1"/>
          <p:nvPr/>
        </p:nvSpPr>
        <p:spPr>
          <a:xfrm>
            <a:off x="276225" y="4505325"/>
            <a:ext cx="1169988" cy="367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latin typeface="Verdana" panose="020B0604030504040204" pitchFamily="2" charset="0"/>
                <a:ea typeface="Arial" panose="020B0604020202020204" pitchFamily="34" charset="0"/>
              </a:rPr>
              <a:t>LOGO</a:t>
            </a:r>
          </a:p>
        </p:txBody>
      </p:sp>
      <p:sp>
        <p:nvSpPr>
          <p:cNvPr id="2059" name="矩形 2058"/>
          <p:cNvSpPr/>
          <p:nvPr/>
        </p:nvSpPr>
        <p:spPr>
          <a:xfrm>
            <a:off x="8366125" y="15479"/>
            <a:ext cx="344488" cy="51435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8" name="矩形 2057"/>
          <p:cNvSpPr/>
          <p:nvPr/>
        </p:nvSpPr>
        <p:spPr>
          <a:xfrm>
            <a:off x="7339013" y="39291"/>
            <a:ext cx="136525" cy="51435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7" name="矩形 2056"/>
          <p:cNvSpPr/>
          <p:nvPr/>
        </p:nvSpPr>
        <p:spPr>
          <a:xfrm>
            <a:off x="6505575" y="0"/>
            <a:ext cx="446088" cy="51435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6" name="矩形 2055"/>
          <p:cNvSpPr/>
          <p:nvPr/>
        </p:nvSpPr>
        <p:spPr>
          <a:xfrm>
            <a:off x="6018213" y="-11906"/>
            <a:ext cx="547687" cy="5201841"/>
          </a:xfrm>
          <a:prstGeom prst="rect">
            <a:avLst/>
          </a:prstGeom>
          <a:solidFill>
            <a:schemeClr val="accent2">
              <a:alpha val="46999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5" name="矩形 2054"/>
          <p:cNvSpPr/>
          <p:nvPr/>
        </p:nvSpPr>
        <p:spPr>
          <a:xfrm>
            <a:off x="5359400" y="-10715"/>
            <a:ext cx="728663" cy="5201840"/>
          </a:xfrm>
          <a:prstGeom prst="rect">
            <a:avLst/>
          </a:prstGeom>
          <a:solidFill>
            <a:schemeClr val="accent2">
              <a:alpha val="53999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4" name="矩形 2053"/>
          <p:cNvSpPr/>
          <p:nvPr/>
        </p:nvSpPr>
        <p:spPr>
          <a:xfrm>
            <a:off x="4375150" y="0"/>
            <a:ext cx="1060450" cy="51435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3" name="矩形 2052"/>
          <p:cNvSpPr/>
          <p:nvPr/>
        </p:nvSpPr>
        <p:spPr>
          <a:xfrm>
            <a:off x="7158038" y="9525"/>
            <a:ext cx="227012" cy="51435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2" name="矩形 2051"/>
          <p:cNvSpPr/>
          <p:nvPr/>
        </p:nvSpPr>
        <p:spPr>
          <a:xfrm>
            <a:off x="6902450" y="-5953"/>
            <a:ext cx="303213" cy="5141119"/>
          </a:xfrm>
          <a:prstGeom prst="rect">
            <a:avLst/>
          </a:prstGeom>
          <a:solidFill>
            <a:schemeClr val="accent2">
              <a:alpha val="29999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1" name="矩形 2050"/>
          <p:cNvSpPr/>
          <p:nvPr/>
        </p:nvSpPr>
        <p:spPr>
          <a:xfrm>
            <a:off x="0" y="0"/>
            <a:ext cx="3152775" cy="51435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4084A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50" name="矩形 2049"/>
          <p:cNvSpPr/>
          <p:nvPr/>
        </p:nvSpPr>
        <p:spPr>
          <a:xfrm>
            <a:off x="3071813" y="0"/>
            <a:ext cx="1417637" cy="51435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00"/>
          </a:p>
        </p:txBody>
      </p:sp>
      <p:sp>
        <p:nvSpPr>
          <p:cNvPr id="2065" name="标题 2064"/>
          <p:cNvSpPr>
            <a:spLocks noGrp="1"/>
          </p:cNvSpPr>
          <p:nvPr>
            <p:ph type="ctrTitle" sz="quarter"/>
          </p:nvPr>
        </p:nvSpPr>
        <p:spPr>
          <a:xfrm>
            <a:off x="3802063" y="985838"/>
            <a:ext cx="5105400" cy="1102519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sz="3300" kern="1200"/>
            </a:lvl1pPr>
          </a:lstStyle>
          <a:p>
            <a:pPr lvl="0" fontAlgn="base"/>
            <a:r>
              <a:rPr lang="en-US" altLang="zh-CN" strike="noStrike" noProof="1"/>
              <a:t>Click to edit Master title style</a:t>
            </a:r>
          </a:p>
        </p:txBody>
      </p:sp>
      <p:sp>
        <p:nvSpPr>
          <p:cNvPr id="2066" name="副标题 2065"/>
          <p:cNvSpPr>
            <a:spLocks noGrp="1"/>
          </p:cNvSpPr>
          <p:nvPr>
            <p:ph type="subTitle" sz="quarter" idx="1"/>
          </p:nvPr>
        </p:nvSpPr>
        <p:spPr>
          <a:xfrm>
            <a:off x="3810000" y="2071688"/>
            <a:ext cx="5151438" cy="567929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500" b="0" kern="1200">
                <a:solidFill>
                  <a:schemeClr val="tx1"/>
                </a:solidFill>
              </a:defRPr>
            </a:lvl1pPr>
            <a:lvl2pPr marL="342900" lvl="1" indent="-342900" algn="ctr">
              <a:buNone/>
              <a:defRPr sz="1500" b="0" kern="1200">
                <a:solidFill>
                  <a:schemeClr val="tx1"/>
                </a:solidFill>
              </a:defRPr>
            </a:lvl2pPr>
            <a:lvl3pPr marL="685800" lvl="2" indent="-685800" algn="ctr">
              <a:buNone/>
              <a:defRPr sz="1500" b="0" kern="1200">
                <a:solidFill>
                  <a:schemeClr val="tx1"/>
                </a:solidFill>
              </a:defRPr>
            </a:lvl3pPr>
            <a:lvl4pPr marL="1028700" lvl="3" indent="-1028700" algn="ctr">
              <a:buNone/>
              <a:defRPr sz="1500" b="0" kern="1200">
                <a:solidFill>
                  <a:schemeClr val="tx1"/>
                </a:solidFill>
              </a:defRPr>
            </a:lvl4pPr>
            <a:lvl5pPr marL="1371600" lvl="4" indent="-1371600" algn="ctr">
              <a:buNone/>
              <a:defRPr sz="1500" b="0" kern="12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en-US" altLang="zh-CN" strike="noStrike" noProof="1"/>
              <a:t>Click to edit Master subtitle style</a:t>
            </a:r>
          </a:p>
        </p:txBody>
      </p:sp>
      <p:sp>
        <p:nvSpPr>
          <p:cNvPr id="2067" name="页脚占位符 2066"/>
          <p:cNvSpPr>
            <a:spLocks noGrp="1"/>
          </p:cNvSpPr>
          <p:nvPr>
            <p:ph type="ftr" sz="quarter" idx="3"/>
          </p:nvPr>
        </p:nvSpPr>
        <p:spPr>
          <a:xfrm>
            <a:off x="3552825" y="4900613"/>
            <a:ext cx="2895600" cy="1762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/>
            <a:endParaRPr lang="en-US" noProof="1"/>
          </a:p>
        </p:txBody>
      </p:sp>
      <p:sp>
        <p:nvSpPr>
          <p:cNvPr id="2068" name="日期占位符 2067"/>
          <p:cNvSpPr>
            <a:spLocks noGrp="1"/>
          </p:cNvSpPr>
          <p:nvPr>
            <p:ph type="dt" sz="quarter" idx="2"/>
          </p:nvPr>
        </p:nvSpPr>
        <p:spPr>
          <a:xfrm>
            <a:off x="6900863" y="4894660"/>
            <a:ext cx="2133600" cy="205979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/>
            <a:endParaRPr lang="en-US" noProof="1"/>
          </a:p>
        </p:txBody>
      </p:sp>
      <p:sp>
        <p:nvSpPr>
          <p:cNvPr id="2069" name="灯片编号占位符 2068"/>
          <p:cNvSpPr>
            <a:spLocks noGrp="1"/>
          </p:cNvSpPr>
          <p:nvPr>
            <p:ph type="sldNum" sz="quarter" idx="4"/>
          </p:nvPr>
        </p:nvSpPr>
        <p:spPr>
          <a:xfrm>
            <a:off x="3011488" y="4895850"/>
            <a:ext cx="373063" cy="17621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/>
            <a:fld id="{9A0DB2DC-4C9A-4742-B13C-FB6460FD3503}" type="slidenum">
              <a:rPr lang="en-US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30288" y="872729"/>
            <a:ext cx="3901043" cy="402074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90557" y="872729"/>
            <a:ext cx="3901043" cy="402074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17941" y="48816"/>
            <a:ext cx="1995884" cy="484465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30288" y="48816"/>
            <a:ext cx="5871949" cy="484465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8F0F-00EB-4A6A-97B5-55400D75FCF4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6D45-8D4A-42D9-9ECC-B0E780F420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39B9D-867F-4A28-84EC-E3A5F206C3F6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79B9-C820-43B9-8AB4-B15DBD5946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1533-9E9F-4926-88C7-FA4161EED8E7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DAAE-40B7-4BA8-875C-0666DE0099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D745-E690-4AF4-9474-327F868F6DD8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E0C2-46B4-4CAF-AB04-9C9B20B903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0B0C-662B-47F1-B4C9-24A69127DDF4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7F4A-FD42-499F-B877-802067D030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38B984-F9C3-4BB8-A028-1B7488A40987}" type="datetimeFigureOut">
              <a:rPr lang="zh-CN" altLang="en-US"/>
              <a:t>2017/6/5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6B8CF9-49EB-492C-8B10-7A784E442F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025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1026"/>
          <p:cNvSpPr>
            <a:spLocks noGrp="1"/>
          </p:cNvSpPr>
          <p:nvPr>
            <p:ph type="body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5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spcBef>
                <a:spcPts val="0"/>
              </a:spcBef>
              <a:spcAft>
                <a:spcPts val="0"/>
              </a:spcAft>
              <a:defRPr sz="105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spcBef>
                <a:spcPts val="0"/>
              </a:spcBef>
              <a:spcAft>
                <a:spcPts val="0"/>
              </a:spcAft>
              <a:defRPr sz="105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D97AE4B9-F62F-4ED5-B6E8-62B169DE3647}" type="slidenum">
              <a:rPr lang="en-US" altLang="zh-CN"/>
              <a:t>‹#›</a:t>
            </a:fld>
            <a:endParaRPr lang="zh-CN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5905" algn="l" defTabSz="685800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2725" algn="l" defTabSz="685800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0180" algn="l" defTabSz="685800" rtl="0" fontAlgn="base">
        <a:spcBef>
          <a:spcPct val="15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0180" algn="l" defTabSz="685800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0180" algn="l" defTabSz="685800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0815" algn="l" defTabSz="685800" eaLnBrk="1" fontAlgn="base" latinLnBrk="0" hangingPunct="1"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0815" algn="l" defTabSz="685800" eaLnBrk="1" fontAlgn="base" latinLnBrk="0" hangingPunct="1"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0815" algn="l" defTabSz="685800" eaLnBrk="1" fontAlgn="base" latinLnBrk="0" hangingPunct="1"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0815" algn="l" defTabSz="685800" eaLnBrk="1" fontAlgn="base" latinLnBrk="0" hangingPunct="1"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D8236C-F6A8-4BEF-9BAE-A9568B1BF6A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2017/6/5 Monday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654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直接连接符 1025"/>
          <p:cNvSpPr/>
          <p:nvPr/>
        </p:nvSpPr>
        <p:spPr>
          <a:xfrm>
            <a:off x="1101725" y="750094"/>
            <a:ext cx="7834313" cy="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269875" y="0"/>
            <a:ext cx="284163" cy="5167313"/>
          </a:xfrm>
          <a:prstGeom prst="rect">
            <a:avLst/>
          </a:prstGeom>
          <a:solidFill>
            <a:schemeClr val="accent2">
              <a:alpha val="79999"/>
            </a:schemeClr>
          </a:solidFill>
          <a:ln w="9525">
            <a:noFill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-9525" y="0"/>
            <a:ext cx="327025" cy="5143500"/>
          </a:xfrm>
          <a:prstGeom prst="rect">
            <a:avLst/>
          </a:prstGeom>
          <a:gradFill rotWithShape="1">
            <a:gsLst>
              <a:gs pos="0">
                <a:srgbClr val="152C3A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9" name="矩形 1028"/>
          <p:cNvSpPr/>
          <p:nvPr/>
        </p:nvSpPr>
        <p:spPr>
          <a:xfrm>
            <a:off x="749300" y="-8334"/>
            <a:ext cx="71438" cy="5151834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0" name="矩形 1029"/>
          <p:cNvSpPr/>
          <p:nvPr/>
        </p:nvSpPr>
        <p:spPr>
          <a:xfrm>
            <a:off x="508000" y="0"/>
            <a:ext cx="168275" cy="5149454"/>
          </a:xfrm>
          <a:prstGeom prst="rect">
            <a:avLst/>
          </a:prstGeom>
          <a:solidFill>
            <a:schemeClr val="accent2">
              <a:alpha val="53999"/>
            </a:schemeClr>
          </a:solidFill>
          <a:ln w="9525">
            <a:noFill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1" name="矩形 1030"/>
          <p:cNvSpPr/>
          <p:nvPr/>
        </p:nvSpPr>
        <p:spPr>
          <a:xfrm>
            <a:off x="661988" y="0"/>
            <a:ext cx="114300" cy="5154216"/>
          </a:xfrm>
          <a:prstGeom prst="rect">
            <a:avLst/>
          </a:prstGeom>
          <a:solidFill>
            <a:schemeClr val="accent2">
              <a:alpha val="37000"/>
            </a:schemeClr>
          </a:solidFill>
          <a:ln w="9525">
            <a:noFill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2" name="标题 1031"/>
          <p:cNvSpPr>
            <a:spLocks noGrp="1"/>
          </p:cNvSpPr>
          <p:nvPr>
            <p:ph type="title"/>
          </p:nvPr>
        </p:nvSpPr>
        <p:spPr>
          <a:xfrm>
            <a:off x="1055688" y="48816"/>
            <a:ext cx="7958137" cy="75842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3" name="文本占位符 1032"/>
          <p:cNvSpPr>
            <a:spLocks noGrp="1"/>
          </p:cNvSpPr>
          <p:nvPr>
            <p:ph type="body"/>
          </p:nvPr>
        </p:nvSpPr>
        <p:spPr>
          <a:xfrm>
            <a:off x="1030288" y="872729"/>
            <a:ext cx="7961312" cy="40207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 indent="-285750"/>
            <a:r>
              <a:rPr lang="en-US" altLang="zh-CN"/>
              <a:t>Second level</a:t>
            </a:r>
          </a:p>
          <a:p>
            <a:pPr lvl="2" indent="-228600"/>
            <a:r>
              <a:rPr lang="en-US" altLang="zh-CN"/>
              <a:t>Third level</a:t>
            </a:r>
          </a:p>
          <a:p>
            <a:pPr lvl="3" indent="-228600"/>
            <a:r>
              <a:rPr lang="en-US" altLang="zh-CN"/>
              <a:t>Fourth level</a:t>
            </a:r>
          </a:p>
          <a:p>
            <a:pPr lvl="4" indent="-228600"/>
            <a:r>
              <a:rPr lang="en-US" altLang="zh-CN"/>
              <a:t>Fifth level</a:t>
            </a:r>
          </a:p>
        </p:txBody>
      </p:sp>
      <p:sp>
        <p:nvSpPr>
          <p:cNvPr id="1034" name="日期占位符 1033"/>
          <p:cNvSpPr>
            <a:spLocks noGrp="1"/>
          </p:cNvSpPr>
          <p:nvPr>
            <p:ph type="dt" sz="half" idx="2"/>
          </p:nvPr>
        </p:nvSpPr>
        <p:spPr>
          <a:xfrm>
            <a:off x="1077913" y="4962525"/>
            <a:ext cx="2133600" cy="1809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900" b="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5" name="页脚占位符 1034"/>
          <p:cNvSpPr>
            <a:spLocks noGrp="1"/>
          </p:cNvSpPr>
          <p:nvPr>
            <p:ph type="ftr" sz="quarter" idx="3"/>
          </p:nvPr>
        </p:nvSpPr>
        <p:spPr>
          <a:xfrm>
            <a:off x="5838825" y="4962525"/>
            <a:ext cx="2895600" cy="1809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900" b="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6" name="灯片编号占位符 1035"/>
          <p:cNvSpPr>
            <a:spLocks noGrp="1"/>
          </p:cNvSpPr>
          <p:nvPr>
            <p:ph type="sldNum" sz="quarter" idx="4"/>
          </p:nvPr>
        </p:nvSpPr>
        <p:spPr>
          <a:xfrm>
            <a:off x="4187825" y="4962525"/>
            <a:ext cx="661988" cy="1809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900" b="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‹#›</a:t>
            </a:fld>
            <a:endParaRPr lang="en-US" strike="noStrike" noProof="1"/>
          </a:p>
        </p:txBody>
      </p:sp>
      <p:sp>
        <p:nvSpPr>
          <p:cNvPr id="1037" name="椭圆 1036"/>
          <p:cNvSpPr/>
          <p:nvPr/>
        </p:nvSpPr>
        <p:spPr>
          <a:xfrm>
            <a:off x="438150" y="1419225"/>
            <a:ext cx="619125" cy="460772"/>
          </a:xfrm>
          <a:prstGeom prst="ellipse">
            <a:avLst/>
          </a:prstGeom>
          <a:blipFill rotWithShape="1">
            <a:blip r:embed="rId14"/>
            <a:stretch>
              <a:fillRect/>
            </a:stretch>
          </a:blipFill>
          <a:ln w="28575" cap="flat" cmpd="sng">
            <a:solidFill>
              <a:srgbClr val="F8F8F8">
                <a:alpha val="67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8" name="椭圆 1037"/>
          <p:cNvSpPr/>
          <p:nvPr/>
        </p:nvSpPr>
        <p:spPr>
          <a:xfrm>
            <a:off x="442913" y="236935"/>
            <a:ext cx="603250" cy="447675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  <a:ln w="57150" cap="flat" cmpd="sng">
            <a:solidFill>
              <a:srgbClr val="F8F8F8">
                <a:alpha val="67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9" name="椭圆 1038"/>
          <p:cNvSpPr/>
          <p:nvPr/>
        </p:nvSpPr>
        <p:spPr>
          <a:xfrm>
            <a:off x="430213" y="846535"/>
            <a:ext cx="603250" cy="445294"/>
          </a:xfrm>
          <a:prstGeom prst="ellipse">
            <a:avLst/>
          </a:prstGeom>
          <a:blipFill rotWithShape="1">
            <a:blip r:embed="rId16"/>
            <a:stretch>
              <a:fillRect/>
            </a:stretch>
          </a:blipFill>
          <a:ln w="38100" cap="flat" cmpd="sng">
            <a:solidFill>
              <a:srgbClr val="F8F8F8">
                <a:alpha val="67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</p:bldLst>
  </p:timing>
  <p:hf sldNum="0" hdr="0" ftr="0" dt="0"/>
  <p:txStyles>
    <p:title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None/>
        <a:defRPr sz="3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6540" algn="l" defTabSz="685800" eaLnBrk="1" fontAlgn="base" latinLnBrk="0" hangingPunct="1">
        <a:spcBef>
          <a:spcPct val="15000"/>
        </a:spcBef>
        <a:spcAft>
          <a:spcPct val="0"/>
        </a:spcAft>
        <a:buSzPct val="85000"/>
        <a:buFont typeface="Wingdings" panose="05000000000000000000" pitchFamily="2" charset="2"/>
        <a:buChar char="£"/>
        <a:defRPr sz="2400" b="1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21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lvl="2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lvl="3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15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lvl="4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15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lvl="5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15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228850" lvl="6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15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71750" lvl="7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15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lvl="8" indent="-170815" algn="l" defTabSz="685800" eaLnBrk="1" fontAlgn="base" latinLnBrk="0" hangingPunct="1"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•"/>
        <a:defRPr sz="15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ctr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6100" y="14288"/>
            <a:ext cx="7747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www.1ppt.com/jiaoan/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www.1ppt.cn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4288"/>
            <a:ext cx="9144000" cy="31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901065" y="3529965"/>
            <a:ext cx="7110413" cy="5032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+mn-ea"/>
              </a:rPr>
              <a:t>外国语</a:t>
            </a:r>
            <a:r>
              <a:rPr lang="zh-CN" altLang="en-US" sz="2800" b="1" dirty="0" smtClean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sym typeface="+mn-ea"/>
              </a:rPr>
              <a:t>学院学科建设工作汇报</a:t>
            </a:r>
            <a:endParaRPr lang="zh-CN" altLang="en-US" sz="2800" b="1" dirty="0">
              <a:solidFill>
                <a:srgbClr val="005D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542338" y="120650"/>
            <a:ext cx="431800" cy="431800"/>
            <a:chOff x="6084168" y="1274820"/>
            <a:chExt cx="432048" cy="432834"/>
          </a:xfrm>
        </p:grpSpPr>
        <p:sp>
          <p:nvSpPr>
            <p:cNvPr id="2971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1556819901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7245350" y="120650"/>
            <a:ext cx="431800" cy="431800"/>
            <a:chOff x="4788024" y="1275213"/>
            <a:chExt cx="432048" cy="432048"/>
          </a:xfrm>
        </p:grpSpPr>
        <p:sp>
          <p:nvSpPr>
            <p:cNvPr id="297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7893050" y="120650"/>
            <a:ext cx="433388" cy="431800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1488516956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1488516956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1560392510 w 475"/>
                <a:gd name="T69" fmla="*/ 2147483647 h 552"/>
                <a:gd name="T70" fmla="*/ 0 w 475"/>
                <a:gd name="T71" fmla="*/ 2147483647 h 552"/>
                <a:gd name="T72" fmla="*/ 1560392510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1560392510 w 475"/>
                <a:gd name="T79" fmla="*/ 2147483647 h 552"/>
                <a:gd name="T80" fmla="*/ 1560392510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1560392510 w 475"/>
                <a:gd name="T89" fmla="*/ 2147483647 h 552"/>
                <a:gd name="T90" fmla="*/ 0 w 475"/>
                <a:gd name="T91" fmla="*/ 2147483647 h 552"/>
                <a:gd name="T92" fmla="*/ 1560392510 w 475"/>
                <a:gd name="T93" fmla="*/ 2147483647 h 552"/>
                <a:gd name="T94" fmla="*/ 1560392510 w 475"/>
                <a:gd name="T95" fmla="*/ 2147483647 h 552"/>
                <a:gd name="T96" fmla="*/ 1560392510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1560392510 w 475"/>
                <a:gd name="T105" fmla="*/ 2147483647 h 552"/>
                <a:gd name="T106" fmla="*/ 0 w 475"/>
                <a:gd name="T107" fmla="*/ 2147483647 h 552"/>
                <a:gd name="T108" fmla="*/ 1560392510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5949950" y="120650"/>
            <a:ext cx="431800" cy="431800"/>
            <a:chOff x="3491880" y="1274820"/>
            <a:chExt cx="432833" cy="432834"/>
          </a:xfrm>
        </p:grpSpPr>
        <p:sp>
          <p:nvSpPr>
            <p:cNvPr id="2970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1510814829 w 602"/>
                <a:gd name="T5" fmla="*/ 2147483647 h 510"/>
                <a:gd name="T6" fmla="*/ 0 w 602"/>
                <a:gd name="T7" fmla="*/ 2147483647 h 510"/>
                <a:gd name="T8" fmla="*/ 0 w 602"/>
                <a:gd name="T9" fmla="*/ 1508272953 h 510"/>
                <a:gd name="T10" fmla="*/ 1510814829 w 602"/>
                <a:gd name="T11" fmla="*/ 0 h 510"/>
                <a:gd name="T12" fmla="*/ 2147483647 w 602"/>
                <a:gd name="T13" fmla="*/ 1508272953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6597650" y="120650"/>
            <a:ext cx="433388" cy="431800"/>
            <a:chOff x="4139952" y="1274820"/>
            <a:chExt cx="432833" cy="432834"/>
          </a:xfrm>
        </p:grpSpPr>
        <p:sp>
          <p:nvSpPr>
            <p:cNvPr id="2970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0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29705" name="文本框 1"/>
          <p:cNvSpPr txBox="1">
            <a:spLocks noChangeArrowheads="1"/>
          </p:cNvSpPr>
          <p:nvPr/>
        </p:nvSpPr>
        <p:spPr bwMode="auto">
          <a:xfrm>
            <a:off x="323850" y="1633538"/>
            <a:ext cx="85534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凝练方向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，突出特色，建设外国语言文学一流学科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9706" name="文本框 3"/>
          <p:cNvSpPr txBox="1">
            <a:spLocks noChangeArrowheads="1"/>
          </p:cNvSpPr>
          <p:nvPr/>
        </p:nvSpPr>
        <p:spPr bwMode="auto">
          <a:xfrm>
            <a:off x="3207385" y="4373563"/>
            <a:ext cx="2335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5DA2"/>
                </a:solidFill>
                <a:latin typeface="+mj-ea"/>
                <a:ea typeface="+mj-ea"/>
                <a:cs typeface="+mj-cs"/>
              </a:rPr>
              <a:t>2017年</a:t>
            </a:r>
            <a:r>
              <a:rPr lang="en-US" altLang="zh-CN" sz="2400" b="1" dirty="0" smtClean="0">
                <a:solidFill>
                  <a:srgbClr val="005DA2"/>
                </a:solidFill>
                <a:latin typeface="+mj-ea"/>
                <a:ea typeface="+mj-ea"/>
                <a:cs typeface="+mj-cs"/>
              </a:rPr>
              <a:t>4</a:t>
            </a:r>
            <a:r>
              <a:rPr lang="zh-CN" altLang="en-US" sz="2400" b="1" dirty="0" smtClean="0">
                <a:solidFill>
                  <a:srgbClr val="005DA2"/>
                </a:solidFill>
                <a:latin typeface="+mj-ea"/>
                <a:ea typeface="+mj-ea"/>
                <a:cs typeface="+mj-cs"/>
              </a:rPr>
              <a:t>月</a:t>
            </a:r>
            <a:endParaRPr lang="zh-CN" altLang="en-US" sz="2400" b="1" dirty="0">
              <a:solidFill>
                <a:srgbClr val="005DA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 bwMode="auto">
          <a:xfrm flipH="1">
            <a:off x="4840288" y="1189038"/>
            <a:ext cx="3540125" cy="1611312"/>
            <a:chOff x="1452011" y="1580380"/>
            <a:chExt cx="4334272" cy="2208983"/>
          </a:xfrm>
        </p:grpSpPr>
        <p:sp>
          <p:nvSpPr>
            <p:cNvPr id="9" name="等腰三角形 41"/>
            <p:cNvSpPr/>
            <p:nvPr/>
          </p:nvSpPr>
          <p:spPr>
            <a:xfrm rot="5400000" flipH="1">
              <a:off x="2967829" y="1682773"/>
              <a:ext cx="221987" cy="3055370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-1" fmla="*/ 0 w 218921"/>
                <a:gd name="connsiteY0-2" fmla="*/ 2984088 h 2984088"/>
                <a:gd name="connsiteX1-3" fmla="*/ 108463 w 218921"/>
                <a:gd name="connsiteY1-4" fmla="*/ 2339462 h 2984088"/>
                <a:gd name="connsiteX2-5" fmla="*/ 218921 w 218921"/>
                <a:gd name="connsiteY2-6" fmla="*/ 0 h 2984088"/>
                <a:gd name="connsiteX3-7" fmla="*/ 218921 w 218921"/>
                <a:gd name="connsiteY3-8" fmla="*/ 2984088 h 2984088"/>
                <a:gd name="connsiteX4" fmla="*/ 0 w 218921"/>
                <a:gd name="connsiteY4" fmla="*/ 2984088 h 2984088"/>
                <a:gd name="connsiteX0-9" fmla="*/ 2453 w 221374"/>
                <a:gd name="connsiteY0-10" fmla="*/ 2984088 h 2984088"/>
                <a:gd name="connsiteX1-11" fmla="*/ 110916 w 221374"/>
                <a:gd name="connsiteY1-12" fmla="*/ 2339462 h 2984088"/>
                <a:gd name="connsiteX2-13" fmla="*/ 221374 w 221374"/>
                <a:gd name="connsiteY2-14" fmla="*/ 0 h 2984088"/>
                <a:gd name="connsiteX3-15" fmla="*/ 221374 w 221374"/>
                <a:gd name="connsiteY3-16" fmla="*/ 2984088 h 2984088"/>
                <a:gd name="connsiteX4-17" fmla="*/ 2453 w 221374"/>
                <a:gd name="connsiteY4-18" fmla="*/ 2984088 h 2984088"/>
                <a:gd name="connsiteX0-19" fmla="*/ 8070 w 226991"/>
                <a:gd name="connsiteY0-20" fmla="*/ 2984088 h 3049797"/>
                <a:gd name="connsiteX1-21" fmla="*/ 116533 w 226991"/>
                <a:gd name="connsiteY1-22" fmla="*/ 2339462 h 3049797"/>
                <a:gd name="connsiteX2-23" fmla="*/ 226991 w 226991"/>
                <a:gd name="connsiteY2-24" fmla="*/ 0 h 3049797"/>
                <a:gd name="connsiteX3-25" fmla="*/ 226991 w 226991"/>
                <a:gd name="connsiteY3-26" fmla="*/ 2984088 h 3049797"/>
                <a:gd name="connsiteX4-27" fmla="*/ 8070 w 226991"/>
                <a:gd name="connsiteY4-28" fmla="*/ 2984088 h 3049797"/>
                <a:gd name="connsiteX0-29" fmla="*/ 3727 w 222648"/>
                <a:gd name="connsiteY0-30" fmla="*/ 2984088 h 3055655"/>
                <a:gd name="connsiteX1-31" fmla="*/ 112190 w 222648"/>
                <a:gd name="connsiteY1-32" fmla="*/ 2339462 h 3055655"/>
                <a:gd name="connsiteX2-33" fmla="*/ 222648 w 222648"/>
                <a:gd name="connsiteY2-34" fmla="*/ 0 h 3055655"/>
                <a:gd name="connsiteX3-35" fmla="*/ 222648 w 222648"/>
                <a:gd name="connsiteY3-36" fmla="*/ 2984088 h 3055655"/>
                <a:gd name="connsiteX4-37" fmla="*/ 3727 w 222648"/>
                <a:gd name="connsiteY4-38" fmla="*/ 2984088 h 305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" name="矩形 9"/>
            <p:cNvSpPr/>
            <p:nvPr/>
          </p:nvSpPr>
          <p:spPr>
            <a:xfrm>
              <a:off x="1452011" y="1580380"/>
              <a:ext cx="3152551" cy="20283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perspectiveHeroicExtremeLeftFacing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1" name="椭圆 10"/>
            <p:cNvSpPr/>
            <p:nvPr/>
          </p:nvSpPr>
          <p:spPr>
            <a:xfrm>
              <a:off x="4338287" y="2313805"/>
              <a:ext cx="1447996" cy="14755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52400" dist="1016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623051" y="1580380"/>
              <a:ext cx="2800757" cy="1795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113A59"/>
                  </a:solidFill>
                  <a:latin typeface="+mn-ea"/>
                  <a:ea typeface="+mn-ea"/>
                  <a:sym typeface="+mn-ea"/>
                </a:rPr>
                <a:t>2015</a:t>
              </a:r>
              <a:r>
                <a:rPr lang="zh-CN" altLang="en-US" sz="1600" b="1" dirty="0">
                  <a:solidFill>
                    <a:srgbClr val="113A59"/>
                  </a:solidFill>
                  <a:latin typeface="+mn-ea"/>
                  <a:ea typeface="+mn-ea"/>
                  <a:sym typeface="+mn-ea"/>
                </a:rPr>
                <a:t>年提出复语（主修外语</a:t>
              </a:r>
              <a:r>
                <a:rPr lang="en-US" altLang="zh-CN" sz="1600" b="1" dirty="0">
                  <a:solidFill>
                    <a:srgbClr val="113A59"/>
                  </a:solidFill>
                  <a:latin typeface="+mn-ea"/>
                  <a:ea typeface="+mn-ea"/>
                  <a:sym typeface="+mn-ea"/>
                </a:rPr>
                <a:t>+</a:t>
              </a:r>
              <a:r>
                <a:rPr lang="zh-CN" altLang="en-US" sz="1600" b="1" dirty="0">
                  <a:solidFill>
                    <a:srgbClr val="113A59"/>
                  </a:solidFill>
                  <a:latin typeface="+mn-ea"/>
                  <a:ea typeface="+mn-ea"/>
                  <a:sym typeface="+mn-ea"/>
                </a:rPr>
                <a:t>非通用语或通用语</a:t>
              </a:r>
              <a:r>
                <a:rPr lang="en-US" altLang="zh-CN" sz="1600" b="1" dirty="0">
                  <a:solidFill>
                    <a:srgbClr val="113A59"/>
                  </a:solidFill>
                  <a:latin typeface="+mn-ea"/>
                  <a:ea typeface="+mn-ea"/>
                  <a:sym typeface="+mn-ea"/>
                </a:rPr>
                <a:t>+</a:t>
              </a:r>
              <a:r>
                <a:rPr lang="zh-CN" altLang="en-US" sz="1600" b="1" dirty="0">
                  <a:solidFill>
                    <a:srgbClr val="113A59"/>
                  </a:solidFill>
                  <a:latin typeface="+mn-ea"/>
                  <a:ea typeface="+mn-ea"/>
                  <a:sym typeface="+mn-ea"/>
                </a:rPr>
                <a:t>少数民族语言）人才培养新思路，完成前期调研、论证工作。</a:t>
              </a:r>
              <a:endPara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231899" y="1189038"/>
            <a:ext cx="3090864" cy="1609725"/>
            <a:chOff x="1629548" y="1572934"/>
            <a:chExt cx="4120822" cy="2147025"/>
          </a:xfrm>
        </p:grpSpPr>
        <p:grpSp>
          <p:nvGrpSpPr>
            <p:cNvPr id="39979" name="组合 17"/>
            <p:cNvGrpSpPr/>
            <p:nvPr/>
          </p:nvGrpSpPr>
          <p:grpSpPr bwMode="auto">
            <a:xfrm>
              <a:off x="1629548" y="1572934"/>
              <a:ext cx="2973680" cy="1691788"/>
              <a:chOff x="1629548" y="1572934"/>
              <a:chExt cx="2973680" cy="1691788"/>
            </a:xfrm>
          </p:grpSpPr>
          <p:sp>
            <p:nvSpPr>
              <p:cNvPr id="19" name="等腰三角形 41"/>
              <p:cNvSpPr/>
              <p:nvPr/>
            </p:nvSpPr>
            <p:spPr>
              <a:xfrm rot="5400000" flipH="1">
                <a:off x="3008401" y="1669896"/>
                <a:ext cx="215973" cy="2973679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-1" fmla="*/ 0 w 218921"/>
                  <a:gd name="connsiteY0-2" fmla="*/ 2984088 h 2984088"/>
                  <a:gd name="connsiteX1-3" fmla="*/ 108463 w 218921"/>
                  <a:gd name="connsiteY1-4" fmla="*/ 2339462 h 2984088"/>
                  <a:gd name="connsiteX2-5" fmla="*/ 218921 w 218921"/>
                  <a:gd name="connsiteY2-6" fmla="*/ 0 h 2984088"/>
                  <a:gd name="connsiteX3-7" fmla="*/ 218921 w 218921"/>
                  <a:gd name="connsiteY3-8" fmla="*/ 2984088 h 2984088"/>
                  <a:gd name="connsiteX4" fmla="*/ 0 w 218921"/>
                  <a:gd name="connsiteY4" fmla="*/ 2984088 h 2984088"/>
                  <a:gd name="connsiteX0-9" fmla="*/ 2453 w 221374"/>
                  <a:gd name="connsiteY0-10" fmla="*/ 2984088 h 2984088"/>
                  <a:gd name="connsiteX1-11" fmla="*/ 110916 w 221374"/>
                  <a:gd name="connsiteY1-12" fmla="*/ 2339462 h 2984088"/>
                  <a:gd name="connsiteX2-13" fmla="*/ 221374 w 221374"/>
                  <a:gd name="connsiteY2-14" fmla="*/ 0 h 2984088"/>
                  <a:gd name="connsiteX3-15" fmla="*/ 221374 w 221374"/>
                  <a:gd name="connsiteY3-16" fmla="*/ 2984088 h 2984088"/>
                  <a:gd name="connsiteX4-17" fmla="*/ 2453 w 221374"/>
                  <a:gd name="connsiteY4-18" fmla="*/ 2984088 h 2984088"/>
                  <a:gd name="connsiteX0-19" fmla="*/ 8070 w 226991"/>
                  <a:gd name="connsiteY0-20" fmla="*/ 2984088 h 3049797"/>
                  <a:gd name="connsiteX1-21" fmla="*/ 116533 w 226991"/>
                  <a:gd name="connsiteY1-22" fmla="*/ 2339462 h 3049797"/>
                  <a:gd name="connsiteX2-23" fmla="*/ 226991 w 226991"/>
                  <a:gd name="connsiteY2-24" fmla="*/ 0 h 3049797"/>
                  <a:gd name="connsiteX3-25" fmla="*/ 226991 w 226991"/>
                  <a:gd name="connsiteY3-26" fmla="*/ 2984088 h 3049797"/>
                  <a:gd name="connsiteX4-27" fmla="*/ 8070 w 226991"/>
                  <a:gd name="connsiteY4-28" fmla="*/ 2984088 h 3049797"/>
                  <a:gd name="connsiteX0-29" fmla="*/ 3727 w 222648"/>
                  <a:gd name="connsiteY0-30" fmla="*/ 2984088 h 3055655"/>
                  <a:gd name="connsiteX1-31" fmla="*/ 112190 w 222648"/>
                  <a:gd name="connsiteY1-32" fmla="*/ 2339462 h 3055655"/>
                  <a:gd name="connsiteX2-33" fmla="*/ 222648 w 222648"/>
                  <a:gd name="connsiteY2-34" fmla="*/ 0 h 3055655"/>
                  <a:gd name="connsiteX3-35" fmla="*/ 222648 w 222648"/>
                  <a:gd name="connsiteY3-36" fmla="*/ 2984088 h 3055655"/>
                  <a:gd name="connsiteX4-37" fmla="*/ 3727 w 222648"/>
                  <a:gd name="connsiteY4-38" fmla="*/ 2984088 h 30556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699394" y="1572934"/>
                <a:ext cx="2903834" cy="14779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629549" y="1657629"/>
                <a:ext cx="2666786" cy="12196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113A59"/>
                    </a:solidFill>
                    <a:latin typeface="宋体" panose="02010600030101010101" pitchFamily="2" charset="-122"/>
                    <a:sym typeface="+mn-ea"/>
                  </a:rPr>
                  <a:t>2012</a:t>
                </a:r>
                <a:r>
                  <a:rPr lang="zh-CN" altLang="en-US" b="1">
                    <a:solidFill>
                      <a:srgbClr val="113A59"/>
                    </a:solidFill>
                    <a:latin typeface="宋体" panose="02010600030101010101" pitchFamily="2" charset="-122"/>
                    <a:sym typeface="+mn-ea"/>
                  </a:rPr>
                  <a:t>年申报阿拉伯语本科专业，</a:t>
                </a:r>
                <a:r>
                  <a:rPr lang="en-US" altLang="zh-CN" b="1">
                    <a:solidFill>
                      <a:srgbClr val="113A59"/>
                    </a:solidFill>
                    <a:latin typeface="宋体" panose="02010600030101010101" pitchFamily="2" charset="-122"/>
                    <a:sym typeface="+mn-ea"/>
                  </a:rPr>
                  <a:t>2013</a:t>
                </a:r>
                <a:r>
                  <a:rPr lang="zh-CN" altLang="en-US" b="1">
                    <a:solidFill>
                      <a:srgbClr val="113A59"/>
                    </a:solidFill>
                    <a:latin typeface="宋体" panose="02010600030101010101" pitchFamily="2" charset="-122"/>
                    <a:sym typeface="+mn-ea"/>
                  </a:rPr>
                  <a:t>年招生</a:t>
                </a:r>
                <a:r>
                  <a:rPr lang="en-US" altLang="zh-CN" b="1">
                    <a:solidFill>
                      <a:srgbClr val="113A59"/>
                    </a:solidFill>
                    <a:latin typeface="宋体" panose="02010600030101010101" pitchFamily="2" charset="-122"/>
                    <a:sym typeface="+mn-ea"/>
                  </a:rPr>
                  <a:t>15</a:t>
                </a:r>
                <a:r>
                  <a:rPr lang="zh-CN" altLang="en-US" b="1">
                    <a:solidFill>
                      <a:srgbClr val="113A59"/>
                    </a:solidFill>
                    <a:latin typeface="宋体" panose="02010600030101010101" pitchFamily="2" charset="-122"/>
                    <a:sym typeface="+mn-ea"/>
                  </a:rPr>
                  <a:t>人</a:t>
                </a:r>
                <a:endParaRPr lang="zh-CN" altLang="en-US" b="1">
                  <a:solidFill>
                    <a:srgbClr val="113A59"/>
                  </a:solidFill>
                  <a:latin typeface="宋体" panose="02010600030101010101" pitchFamily="2" charset="-122"/>
                  <a:ea typeface="方正兰亭细黑_GBK"/>
                  <a:cs typeface="Times New Roman" panose="02020603050405020304" pitchFamily="18" charset="0"/>
                  <a:sym typeface="+mn-ea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2300678" y="1703601"/>
                <a:ext cx="1326" cy="303525"/>
                <a:chOff x="6624192" y="1547174"/>
                <a:chExt cx="1588" cy="363537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6" name="Freeform 43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0 h 11"/>
                    <a:gd name="T2" fmla="*/ 0 h 11"/>
                    <a:gd name="T3" fmla="*/ 0 h 11"/>
                    <a:gd name="T4" fmla="*/ 11 h 11"/>
                    <a:gd name="T5" fmla="*/ 11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27" name="Freeform 44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2 h 12"/>
                    <a:gd name="T1" fmla="*/ 12 h 12"/>
                    <a:gd name="T2" fmla="*/ 12 h 12"/>
                    <a:gd name="T3" fmla="*/ 0 h 12"/>
                    <a:gd name="T4" fmla="*/ 0 h 12"/>
                    <a:gd name="T5" fmla="*/ 0 h 12"/>
                    <a:gd name="T6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Rectangle 47"/>
                <p:cNvSpPr>
                  <a:spLocks noChangeArrowheads="1"/>
                </p:cNvSpPr>
                <p:nvPr/>
              </p:nvSpPr>
              <p:spPr bwMode="auto">
                <a:xfrm>
                  <a:off x="6624192" y="1891661"/>
                  <a:ext cx="1588" cy="190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Freeform 48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h 11"/>
                    <a:gd name="T4" fmla="*/ 6 h 11"/>
                    <a:gd name="T5" fmla="*/ 11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Freeform 54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0 h 11"/>
                    <a:gd name="T2" fmla="*/ 6 h 11"/>
                    <a:gd name="T3" fmla="*/ 0 h 11"/>
                    <a:gd name="T4" fmla="*/ 0 h 11"/>
                    <a:gd name="T5" fmla="*/ 11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63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 w 1"/>
                    <a:gd name="T1" fmla="*/ 16 h 16"/>
                    <a:gd name="T2" fmla="*/ 1 w 1"/>
                    <a:gd name="T3" fmla="*/ 0 h 16"/>
                    <a:gd name="T4" fmla="*/ 0 w 1"/>
                    <a:gd name="T5" fmla="*/ 0 h 16"/>
                    <a:gd name="T6" fmla="*/ 1 w 1"/>
                    <a:gd name="T7" fmla="*/ 0 h 16"/>
                    <a:gd name="T8" fmla="*/ 1 w 1"/>
                    <a:gd name="T9" fmla="*/ 16 h 16"/>
                    <a:gd name="T10" fmla="*/ 1 w 1"/>
                    <a:gd name="T11" fmla="*/ 16 h 16"/>
                    <a:gd name="T12" fmla="*/ 1 w 1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6">
                      <a:moveTo>
                        <a:pt x="1" y="16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64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 w 1"/>
                    <a:gd name="T1" fmla="*/ 16 h 16"/>
                    <a:gd name="T2" fmla="*/ 0 w 1"/>
                    <a:gd name="T3" fmla="*/ 16 h 16"/>
                    <a:gd name="T4" fmla="*/ 1 w 1"/>
                    <a:gd name="T5" fmla="*/ 16 h 16"/>
                    <a:gd name="T6" fmla="*/ 1 w 1"/>
                    <a:gd name="T7" fmla="*/ 0 h 16"/>
                    <a:gd name="T8" fmla="*/ 1 w 1"/>
                    <a:gd name="T9" fmla="*/ 0 h 16"/>
                    <a:gd name="T10" fmla="*/ 1 w 1"/>
                    <a:gd name="T11" fmla="*/ 0 h 16"/>
                    <a:gd name="T12" fmla="*/ 1 w 1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6">
                      <a:moveTo>
                        <a:pt x="1" y="16"/>
                      </a:move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52" name="Freeform 65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h 12"/>
                    <a:gd name="T4" fmla="*/ 6 h 12"/>
                    <a:gd name="T5" fmla="*/ 12 h 12"/>
                    <a:gd name="T6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Rectangle 73"/>
                <p:cNvSpPr>
                  <a:spLocks noChangeArrowheads="1"/>
                </p:cNvSpPr>
                <p:nvPr/>
              </p:nvSpPr>
              <p:spPr bwMode="auto">
                <a:xfrm>
                  <a:off x="6624192" y="1547174"/>
                  <a:ext cx="1588" cy="1746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79" name="椭圆 78"/>
            <p:cNvSpPr/>
            <p:nvPr/>
          </p:nvSpPr>
          <p:spPr>
            <a:xfrm>
              <a:off x="4315385" y="2284374"/>
              <a:ext cx="1434985" cy="14355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52400" dist="1016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/>
                <a:t>01</a:t>
              </a:r>
              <a:endParaRPr lang="zh-CN" altLang="en-US" sz="4000" dirty="0"/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1258888" y="3003550"/>
            <a:ext cx="3090862" cy="1674813"/>
            <a:chOff x="1630395" y="4003006"/>
            <a:chExt cx="4119975" cy="2233079"/>
          </a:xfrm>
        </p:grpSpPr>
        <p:grpSp>
          <p:nvGrpSpPr>
            <p:cNvPr id="39955" name="组合 80"/>
            <p:cNvGrpSpPr/>
            <p:nvPr/>
          </p:nvGrpSpPr>
          <p:grpSpPr bwMode="auto">
            <a:xfrm>
              <a:off x="1630395" y="4003006"/>
              <a:ext cx="4119975" cy="2233079"/>
              <a:chOff x="1852988" y="3951855"/>
              <a:chExt cx="3910244" cy="2119402"/>
            </a:xfrm>
          </p:grpSpPr>
          <p:grpSp>
            <p:nvGrpSpPr>
              <p:cNvPr id="39974" name="组合 81"/>
              <p:cNvGrpSpPr/>
              <p:nvPr/>
            </p:nvGrpSpPr>
            <p:grpSpPr bwMode="auto">
              <a:xfrm>
                <a:off x="1852988" y="4463285"/>
                <a:ext cx="2820985" cy="1607972"/>
                <a:chOff x="1662488" y="3967981"/>
                <a:chExt cx="2820985" cy="1607972"/>
              </a:xfrm>
            </p:grpSpPr>
            <p:sp>
              <p:nvSpPr>
                <p:cNvPr id="83" name="等腰三角形 41"/>
                <p:cNvSpPr/>
                <p:nvPr/>
              </p:nvSpPr>
              <p:spPr>
                <a:xfrm rot="5400000" flipH="1">
                  <a:off x="2970894" y="4062638"/>
                  <a:ext cx="204909" cy="2821721"/>
                </a:xfrm>
                <a:custGeom>
                  <a:avLst/>
                  <a:gdLst>
                    <a:gd name="connsiteX0" fmla="*/ 0 w 218921"/>
                    <a:gd name="connsiteY0" fmla="*/ 2984088 h 2984088"/>
                    <a:gd name="connsiteX1" fmla="*/ 218921 w 218921"/>
                    <a:gd name="connsiteY1" fmla="*/ 0 h 2984088"/>
                    <a:gd name="connsiteX2" fmla="*/ 218921 w 218921"/>
                    <a:gd name="connsiteY2" fmla="*/ 2984088 h 2984088"/>
                    <a:gd name="connsiteX3" fmla="*/ 0 w 218921"/>
                    <a:gd name="connsiteY3" fmla="*/ 2984088 h 2984088"/>
                    <a:gd name="connsiteX0-1" fmla="*/ 0 w 218921"/>
                    <a:gd name="connsiteY0-2" fmla="*/ 2984088 h 2984088"/>
                    <a:gd name="connsiteX1-3" fmla="*/ 108463 w 218921"/>
                    <a:gd name="connsiteY1-4" fmla="*/ 2339462 h 2984088"/>
                    <a:gd name="connsiteX2-5" fmla="*/ 218921 w 218921"/>
                    <a:gd name="connsiteY2-6" fmla="*/ 0 h 2984088"/>
                    <a:gd name="connsiteX3-7" fmla="*/ 218921 w 218921"/>
                    <a:gd name="connsiteY3-8" fmla="*/ 2984088 h 2984088"/>
                    <a:gd name="connsiteX4" fmla="*/ 0 w 218921"/>
                    <a:gd name="connsiteY4" fmla="*/ 2984088 h 2984088"/>
                    <a:gd name="connsiteX0-9" fmla="*/ 2453 w 221374"/>
                    <a:gd name="connsiteY0-10" fmla="*/ 2984088 h 2984088"/>
                    <a:gd name="connsiteX1-11" fmla="*/ 110916 w 221374"/>
                    <a:gd name="connsiteY1-12" fmla="*/ 2339462 h 2984088"/>
                    <a:gd name="connsiteX2-13" fmla="*/ 221374 w 221374"/>
                    <a:gd name="connsiteY2-14" fmla="*/ 0 h 2984088"/>
                    <a:gd name="connsiteX3-15" fmla="*/ 221374 w 221374"/>
                    <a:gd name="connsiteY3-16" fmla="*/ 2984088 h 2984088"/>
                    <a:gd name="connsiteX4-17" fmla="*/ 2453 w 221374"/>
                    <a:gd name="connsiteY4-18" fmla="*/ 2984088 h 2984088"/>
                    <a:gd name="connsiteX0-19" fmla="*/ 8070 w 226991"/>
                    <a:gd name="connsiteY0-20" fmla="*/ 2984088 h 3049797"/>
                    <a:gd name="connsiteX1-21" fmla="*/ 116533 w 226991"/>
                    <a:gd name="connsiteY1-22" fmla="*/ 2339462 h 3049797"/>
                    <a:gd name="connsiteX2-23" fmla="*/ 226991 w 226991"/>
                    <a:gd name="connsiteY2-24" fmla="*/ 0 h 3049797"/>
                    <a:gd name="connsiteX3-25" fmla="*/ 226991 w 226991"/>
                    <a:gd name="connsiteY3-26" fmla="*/ 2984088 h 3049797"/>
                    <a:gd name="connsiteX4-27" fmla="*/ 8070 w 226991"/>
                    <a:gd name="connsiteY4-28" fmla="*/ 2984088 h 3049797"/>
                    <a:gd name="connsiteX0-29" fmla="*/ 3727 w 222648"/>
                    <a:gd name="connsiteY0-30" fmla="*/ 2984088 h 3055655"/>
                    <a:gd name="connsiteX1-31" fmla="*/ 112190 w 222648"/>
                    <a:gd name="connsiteY1-32" fmla="*/ 2339462 h 3055655"/>
                    <a:gd name="connsiteX2-33" fmla="*/ 222648 w 222648"/>
                    <a:gd name="connsiteY2-34" fmla="*/ 0 h 3055655"/>
                    <a:gd name="connsiteX3-35" fmla="*/ 222648 w 222648"/>
                    <a:gd name="connsiteY3-36" fmla="*/ 2984088 h 3055655"/>
                    <a:gd name="connsiteX4-37" fmla="*/ 3727 w 222648"/>
                    <a:gd name="connsiteY4-38" fmla="*/ 2984088 h 3055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5B595B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1728763" y="3968824"/>
                  <a:ext cx="2755447" cy="140222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1837213" y="4117483"/>
                  <a:ext cx="2241311" cy="115914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b="1">
                      <a:solidFill>
                        <a:srgbClr val="113A59"/>
                      </a:solidFill>
                      <a:latin typeface="宋体" panose="02010600030101010101" pitchFamily="2" charset="-122"/>
                      <a:sym typeface="+mn-ea"/>
                    </a:rPr>
                    <a:t>2016</a:t>
                  </a:r>
                  <a:r>
                    <a:rPr lang="zh-CN" altLang="en-US" b="1">
                      <a:solidFill>
                        <a:srgbClr val="113A59"/>
                      </a:solidFill>
                      <a:latin typeface="宋体" panose="02010600030101010101" pitchFamily="2" charset="-122"/>
                      <a:sym typeface="+mn-ea"/>
                    </a:rPr>
                    <a:t>年申报波斯语本科专业并获批</a:t>
                  </a:r>
                  <a:endParaRPr lang="zh-CN" altLang="zh-CN">
                    <a:latin typeface="方正兰亭细黑_GBK"/>
                    <a:ea typeface="方正兰亭细黑_GBK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3" name="椭圆 102"/>
              <p:cNvSpPr/>
              <p:nvPr/>
            </p:nvSpPr>
            <p:spPr>
              <a:xfrm>
                <a:off x="4401575" y="3951855"/>
                <a:ext cx="1361657" cy="1362042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dirty="0"/>
                  <a:t>03</a:t>
                </a:r>
              </a:p>
            </p:txBody>
          </p:sp>
        </p:grpSp>
        <p:grpSp>
          <p:nvGrpSpPr>
            <p:cNvPr id="39956" name="Group 89"/>
            <p:cNvGrpSpPr>
              <a:grpSpLocks noChangeAspect="1"/>
            </p:cNvGrpSpPr>
            <p:nvPr/>
          </p:nvGrpSpPr>
          <p:grpSpPr bwMode="auto">
            <a:xfrm>
              <a:off x="2407537" y="4861097"/>
              <a:ext cx="109204" cy="47943"/>
              <a:chOff x="3790" y="2227"/>
              <a:chExt cx="492" cy="216"/>
            </a:xfrm>
          </p:grpSpPr>
          <p:sp>
            <p:nvSpPr>
              <p:cNvPr id="129" name="Rectangle 98"/>
              <p:cNvSpPr>
                <a:spLocks noChangeArrowheads="1"/>
              </p:cNvSpPr>
              <p:nvPr/>
            </p:nvSpPr>
            <p:spPr bwMode="auto">
              <a:xfrm>
                <a:off x="4035" y="2223"/>
                <a:ext cx="10" cy="200"/>
              </a:xfrm>
              <a:prstGeom prst="rect">
                <a:avLst/>
              </a:prstGeom>
              <a:solidFill>
                <a:srgbClr val="1C263A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0" name="Oval 99"/>
              <p:cNvSpPr>
                <a:spLocks noChangeArrowheads="1"/>
              </p:cNvSpPr>
              <p:nvPr/>
            </p:nvSpPr>
            <p:spPr bwMode="auto">
              <a:xfrm>
                <a:off x="3788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1" name="Oval 100"/>
              <p:cNvSpPr>
                <a:spLocks noChangeArrowheads="1"/>
              </p:cNvSpPr>
              <p:nvPr/>
            </p:nvSpPr>
            <p:spPr bwMode="auto">
              <a:xfrm>
                <a:off x="3845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2" name="Oval 101"/>
              <p:cNvSpPr>
                <a:spLocks noChangeArrowheads="1"/>
              </p:cNvSpPr>
              <p:nvPr/>
            </p:nvSpPr>
            <p:spPr bwMode="auto">
              <a:xfrm>
                <a:off x="3911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3" name="Oval 102"/>
              <p:cNvSpPr>
                <a:spLocks noChangeArrowheads="1"/>
              </p:cNvSpPr>
              <p:nvPr/>
            </p:nvSpPr>
            <p:spPr bwMode="auto">
              <a:xfrm>
                <a:off x="3969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4" name="Oval 103"/>
              <p:cNvSpPr>
                <a:spLocks noChangeArrowheads="1"/>
              </p:cNvSpPr>
              <p:nvPr/>
            </p:nvSpPr>
            <p:spPr bwMode="auto">
              <a:xfrm>
                <a:off x="4026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5" name="Oval 104"/>
              <p:cNvSpPr>
                <a:spLocks noChangeArrowheads="1"/>
              </p:cNvSpPr>
              <p:nvPr/>
            </p:nvSpPr>
            <p:spPr bwMode="auto">
              <a:xfrm>
                <a:off x="4083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6" name="Oval 105"/>
              <p:cNvSpPr>
                <a:spLocks noChangeArrowheads="1"/>
              </p:cNvSpPr>
              <p:nvPr/>
            </p:nvSpPr>
            <p:spPr bwMode="auto">
              <a:xfrm>
                <a:off x="4140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7" name="Oval 106"/>
              <p:cNvSpPr>
                <a:spLocks noChangeArrowheads="1"/>
              </p:cNvSpPr>
              <p:nvPr/>
            </p:nvSpPr>
            <p:spPr bwMode="auto">
              <a:xfrm>
                <a:off x="4207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38" name="Oval 107"/>
              <p:cNvSpPr>
                <a:spLocks noChangeArrowheads="1"/>
              </p:cNvSpPr>
              <p:nvPr/>
            </p:nvSpPr>
            <p:spPr bwMode="auto">
              <a:xfrm>
                <a:off x="4264" y="22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1" name="Oval 110"/>
              <p:cNvSpPr>
                <a:spLocks noChangeArrowheads="1"/>
              </p:cNvSpPr>
              <p:nvPr/>
            </p:nvSpPr>
            <p:spPr bwMode="auto">
              <a:xfrm>
                <a:off x="3911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2" name="Oval 111"/>
              <p:cNvSpPr>
                <a:spLocks noChangeArrowheads="1"/>
              </p:cNvSpPr>
              <p:nvPr/>
            </p:nvSpPr>
            <p:spPr bwMode="auto">
              <a:xfrm>
                <a:off x="3969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3" name="Oval 112"/>
              <p:cNvSpPr>
                <a:spLocks noChangeArrowheads="1"/>
              </p:cNvSpPr>
              <p:nvPr/>
            </p:nvSpPr>
            <p:spPr bwMode="auto">
              <a:xfrm>
                <a:off x="4026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4" name="Oval 113"/>
              <p:cNvSpPr>
                <a:spLocks noChangeArrowheads="1"/>
              </p:cNvSpPr>
              <p:nvPr/>
            </p:nvSpPr>
            <p:spPr bwMode="auto">
              <a:xfrm>
                <a:off x="4083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5" name="Oval 114"/>
              <p:cNvSpPr>
                <a:spLocks noChangeArrowheads="1"/>
              </p:cNvSpPr>
              <p:nvPr/>
            </p:nvSpPr>
            <p:spPr bwMode="auto">
              <a:xfrm>
                <a:off x="4140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6" name="Oval 115"/>
              <p:cNvSpPr>
                <a:spLocks noChangeArrowheads="1"/>
              </p:cNvSpPr>
              <p:nvPr/>
            </p:nvSpPr>
            <p:spPr bwMode="auto">
              <a:xfrm>
                <a:off x="4207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47" name="Oval 116"/>
              <p:cNvSpPr>
                <a:spLocks noChangeArrowheads="1"/>
              </p:cNvSpPr>
              <p:nvPr/>
            </p:nvSpPr>
            <p:spPr bwMode="auto">
              <a:xfrm>
                <a:off x="4264" y="2423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 bwMode="auto">
          <a:xfrm>
            <a:off x="4840288" y="3003233"/>
            <a:ext cx="3648075" cy="1674812"/>
            <a:chOff x="6441629" y="4003006"/>
            <a:chExt cx="4192421" cy="2233079"/>
          </a:xfrm>
        </p:grpSpPr>
        <p:grpSp>
          <p:nvGrpSpPr>
            <p:cNvPr id="39942" name="组合 148"/>
            <p:cNvGrpSpPr/>
            <p:nvPr/>
          </p:nvGrpSpPr>
          <p:grpSpPr bwMode="auto">
            <a:xfrm flipH="1">
              <a:off x="6441629" y="4003006"/>
              <a:ext cx="4192421" cy="2233079"/>
              <a:chOff x="1784230" y="3951855"/>
              <a:chExt cx="3979002" cy="2119402"/>
            </a:xfrm>
          </p:grpSpPr>
          <p:grpSp>
            <p:nvGrpSpPr>
              <p:cNvPr id="39950" name="组合 149"/>
              <p:cNvGrpSpPr/>
              <p:nvPr/>
            </p:nvGrpSpPr>
            <p:grpSpPr bwMode="auto">
              <a:xfrm>
                <a:off x="1784230" y="4135829"/>
                <a:ext cx="2890041" cy="1935428"/>
                <a:chOff x="1593730" y="3640525"/>
                <a:chExt cx="2890041" cy="1935428"/>
              </a:xfrm>
            </p:grpSpPr>
            <p:sp>
              <p:nvSpPr>
                <p:cNvPr id="151" name="等腰三角形 41"/>
                <p:cNvSpPr/>
                <p:nvPr/>
              </p:nvSpPr>
              <p:spPr>
                <a:xfrm rot="5400000" flipH="1">
                  <a:off x="2970849" y="4063187"/>
                  <a:ext cx="204909" cy="2820625"/>
                </a:xfrm>
                <a:custGeom>
                  <a:avLst/>
                  <a:gdLst>
                    <a:gd name="connsiteX0" fmla="*/ 0 w 218921"/>
                    <a:gd name="connsiteY0" fmla="*/ 2984088 h 2984088"/>
                    <a:gd name="connsiteX1" fmla="*/ 218921 w 218921"/>
                    <a:gd name="connsiteY1" fmla="*/ 0 h 2984088"/>
                    <a:gd name="connsiteX2" fmla="*/ 218921 w 218921"/>
                    <a:gd name="connsiteY2" fmla="*/ 2984088 h 2984088"/>
                    <a:gd name="connsiteX3" fmla="*/ 0 w 218921"/>
                    <a:gd name="connsiteY3" fmla="*/ 2984088 h 2984088"/>
                    <a:gd name="connsiteX0-1" fmla="*/ 0 w 218921"/>
                    <a:gd name="connsiteY0-2" fmla="*/ 2984088 h 2984088"/>
                    <a:gd name="connsiteX1-3" fmla="*/ 108463 w 218921"/>
                    <a:gd name="connsiteY1-4" fmla="*/ 2339462 h 2984088"/>
                    <a:gd name="connsiteX2-5" fmla="*/ 218921 w 218921"/>
                    <a:gd name="connsiteY2-6" fmla="*/ 0 h 2984088"/>
                    <a:gd name="connsiteX3-7" fmla="*/ 218921 w 218921"/>
                    <a:gd name="connsiteY3-8" fmla="*/ 2984088 h 2984088"/>
                    <a:gd name="connsiteX4" fmla="*/ 0 w 218921"/>
                    <a:gd name="connsiteY4" fmla="*/ 2984088 h 2984088"/>
                    <a:gd name="connsiteX0-9" fmla="*/ 2453 w 221374"/>
                    <a:gd name="connsiteY0-10" fmla="*/ 2984088 h 2984088"/>
                    <a:gd name="connsiteX1-11" fmla="*/ 110916 w 221374"/>
                    <a:gd name="connsiteY1-12" fmla="*/ 2339462 h 2984088"/>
                    <a:gd name="connsiteX2-13" fmla="*/ 221374 w 221374"/>
                    <a:gd name="connsiteY2-14" fmla="*/ 0 h 2984088"/>
                    <a:gd name="connsiteX3-15" fmla="*/ 221374 w 221374"/>
                    <a:gd name="connsiteY3-16" fmla="*/ 2984088 h 2984088"/>
                    <a:gd name="connsiteX4-17" fmla="*/ 2453 w 221374"/>
                    <a:gd name="connsiteY4-18" fmla="*/ 2984088 h 2984088"/>
                    <a:gd name="connsiteX0-19" fmla="*/ 8070 w 226991"/>
                    <a:gd name="connsiteY0-20" fmla="*/ 2984088 h 3049797"/>
                    <a:gd name="connsiteX1-21" fmla="*/ 116533 w 226991"/>
                    <a:gd name="connsiteY1-22" fmla="*/ 2339462 h 3049797"/>
                    <a:gd name="connsiteX2-23" fmla="*/ 226991 w 226991"/>
                    <a:gd name="connsiteY2-24" fmla="*/ 0 h 3049797"/>
                    <a:gd name="connsiteX3-25" fmla="*/ 226991 w 226991"/>
                    <a:gd name="connsiteY3-26" fmla="*/ 2984088 h 3049797"/>
                    <a:gd name="connsiteX4-27" fmla="*/ 8070 w 226991"/>
                    <a:gd name="connsiteY4-28" fmla="*/ 2984088 h 3049797"/>
                    <a:gd name="connsiteX0-29" fmla="*/ 3727 w 222648"/>
                    <a:gd name="connsiteY0-30" fmla="*/ 2984088 h 3055655"/>
                    <a:gd name="connsiteX1-31" fmla="*/ 112190 w 222648"/>
                    <a:gd name="connsiteY1-32" fmla="*/ 2339462 h 3055655"/>
                    <a:gd name="connsiteX2-33" fmla="*/ 222648 w 222648"/>
                    <a:gd name="connsiteY2-34" fmla="*/ 0 h 3055655"/>
                    <a:gd name="connsiteX3-35" fmla="*/ 222648 w 222648"/>
                    <a:gd name="connsiteY3-36" fmla="*/ 2984088 h 3055655"/>
                    <a:gd name="connsiteX4-37" fmla="*/ 3727 w 222648"/>
                    <a:gd name="connsiteY4-38" fmla="*/ 2984088 h 3055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5B595B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1593730" y="3641370"/>
                  <a:ext cx="2889885" cy="172967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1593730" y="3715699"/>
                  <a:ext cx="2541852" cy="163525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2016</a:t>
                  </a:r>
                  <a:r>
                    <a:rPr lang="zh-CN" altLang="en-US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年按照“主修外语</a:t>
                  </a:r>
                  <a:r>
                    <a:rPr lang="en-US" altLang="zh-CN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+</a:t>
                  </a:r>
                  <a:r>
                    <a:rPr lang="zh-CN" altLang="en-US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通用语</a:t>
                  </a:r>
                  <a:r>
                    <a:rPr lang="en-US" altLang="zh-CN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/</a:t>
                  </a:r>
                  <a:r>
                    <a:rPr lang="zh-CN" altLang="en-US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非通用语</a:t>
                  </a:r>
                  <a:r>
                    <a:rPr lang="en-US" altLang="zh-CN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+</a:t>
                  </a:r>
                  <a:r>
                    <a:rPr lang="zh-CN" altLang="en-US" sz="1600" b="1" dirty="0">
                      <a:solidFill>
                        <a:srgbClr val="113A59"/>
                      </a:solidFill>
                      <a:latin typeface="+mn-ea"/>
                      <a:ea typeface="+mn-ea"/>
                      <a:sym typeface="+mn-ea"/>
                    </a:rPr>
                    <a:t>地方少数民族语言”的新思路，制定复语复合型人才培养方案，并开始试点。</a:t>
                  </a:r>
                  <a:endParaRPr lang="zh-CN" altLang="zh-CN" sz="16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6" name="椭圆 155"/>
              <p:cNvSpPr/>
              <p:nvPr/>
            </p:nvSpPr>
            <p:spPr>
              <a:xfrm>
                <a:off x="4549446" y="3951855"/>
                <a:ext cx="1213786" cy="136204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524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000" dirty="0"/>
                  <a:t>04</a:t>
                </a:r>
              </a:p>
            </p:txBody>
          </p:sp>
        </p:grpSp>
        <p:grpSp>
          <p:nvGrpSpPr>
            <p:cNvPr id="39943" name="组合 156"/>
            <p:cNvGrpSpPr/>
            <p:nvPr/>
          </p:nvGrpSpPr>
          <p:grpSpPr bwMode="auto">
            <a:xfrm>
              <a:off x="9806133" y="4698589"/>
              <a:ext cx="292238" cy="267845"/>
              <a:chOff x="9911872" y="4708938"/>
              <a:chExt cx="195810" cy="179466"/>
            </a:xfrm>
          </p:grpSpPr>
          <p:sp>
            <p:nvSpPr>
              <p:cNvPr id="158" name="Rectangle 122"/>
              <p:cNvSpPr>
                <a:spLocks noChangeArrowheads="1"/>
              </p:cNvSpPr>
              <p:nvPr/>
            </p:nvSpPr>
            <p:spPr bwMode="auto">
              <a:xfrm>
                <a:off x="9911637" y="4871153"/>
                <a:ext cx="8556" cy="17019"/>
              </a:xfrm>
              <a:prstGeom prst="rect">
                <a:avLst/>
              </a:prstGeom>
              <a:solidFill>
                <a:srgbClr val="2B353C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59" name="Rectangle 123"/>
              <p:cNvSpPr>
                <a:spLocks noChangeArrowheads="1"/>
              </p:cNvSpPr>
              <p:nvPr/>
            </p:nvSpPr>
            <p:spPr bwMode="auto">
              <a:xfrm>
                <a:off x="10083995" y="4871153"/>
                <a:ext cx="9779" cy="17019"/>
              </a:xfrm>
              <a:prstGeom prst="rect">
                <a:avLst/>
              </a:prstGeom>
              <a:solidFill>
                <a:srgbClr val="2B353C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2" name="Oval 129"/>
              <p:cNvSpPr>
                <a:spLocks noChangeArrowheads="1"/>
              </p:cNvSpPr>
              <p:nvPr/>
            </p:nvSpPr>
            <p:spPr bwMode="auto">
              <a:xfrm>
                <a:off x="10102331" y="4709473"/>
                <a:ext cx="4890" cy="5673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3" name="Oval 130"/>
              <p:cNvSpPr>
                <a:spLocks noChangeArrowheads="1"/>
              </p:cNvSpPr>
              <p:nvPr/>
            </p:nvSpPr>
            <p:spPr bwMode="auto">
              <a:xfrm>
                <a:off x="10102331" y="4732165"/>
                <a:ext cx="4890" cy="5673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4" name="Oval 133"/>
              <p:cNvSpPr>
                <a:spLocks noChangeArrowheads="1"/>
              </p:cNvSpPr>
              <p:nvPr/>
            </p:nvSpPr>
            <p:spPr bwMode="auto">
              <a:xfrm>
                <a:off x="10102331" y="4807332"/>
                <a:ext cx="4890" cy="5673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  <p:sp>
            <p:nvSpPr>
              <p:cNvPr id="165" name="Oval 134"/>
              <p:cNvSpPr>
                <a:spLocks noChangeArrowheads="1"/>
              </p:cNvSpPr>
              <p:nvPr/>
            </p:nvSpPr>
            <p:spPr bwMode="auto">
              <a:xfrm>
                <a:off x="10102331" y="4830024"/>
                <a:ext cx="4890" cy="5673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" name="Title 1"/>
          <p:cNvSpPr txBox="1"/>
          <p:nvPr/>
        </p:nvSpPr>
        <p:spPr>
          <a:xfrm>
            <a:off x="857250" y="200025"/>
            <a:ext cx="5232400" cy="379413"/>
          </a:xfrm>
          <a:prstGeom prst="rect">
            <a:avLst/>
          </a:prstGeom>
        </p:spPr>
        <p:txBody>
          <a:bodyPr lIns="0" rIns="0" anchor="ctr"/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4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、</a:t>
            </a:r>
            <a:r>
              <a:rPr lang="zh-CN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人才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培养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" panose="02010600030101010101" pitchFamily="2" charset="-122"/>
              <a:ea typeface="微软雅黑" panose="020B0503020204020204" pitchFamily="34" charset="-122"/>
              <a:cs typeface="Open Sans Light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17888" y="2218293"/>
            <a:ext cx="5538787" cy="1505585"/>
          </a:xfrm>
          <a:prstGeom prst="rect">
            <a:avLst/>
          </a:prstGeom>
          <a:solidFill>
            <a:srgbClr val="004D86"/>
          </a:solidFill>
          <a:ln w="12700">
            <a:noFill/>
          </a:ln>
          <a:scene3d>
            <a:camera prst="perspective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7888" y="942975"/>
            <a:ext cx="5568950" cy="1141413"/>
          </a:xfrm>
          <a:prstGeom prst="rect">
            <a:avLst/>
          </a:prstGeom>
          <a:solidFill>
            <a:srgbClr val="004D86"/>
          </a:solidFill>
          <a:ln w="12700">
            <a:noFill/>
          </a:ln>
          <a:scene3d>
            <a:camera prst="perspective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6300" y="3835400"/>
            <a:ext cx="5540375" cy="1022350"/>
          </a:xfrm>
          <a:prstGeom prst="rect">
            <a:avLst/>
          </a:prstGeom>
          <a:solidFill>
            <a:srgbClr val="004D86"/>
          </a:solidFill>
          <a:ln w="12700">
            <a:noFill/>
          </a:ln>
          <a:scene3d>
            <a:camera prst="perspective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500313" y="2581275"/>
            <a:ext cx="727075" cy="727075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05105" y="2167890"/>
            <a:ext cx="1750695" cy="1576070"/>
            <a:chOff x="-351222" y="347941"/>
            <a:chExt cx="4656522" cy="471955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-351222" y="347941"/>
              <a:ext cx="4654902" cy="4719553"/>
            </a:xfrm>
            <a:prstGeom prst="ellipse">
              <a:avLst/>
            </a:prstGeom>
            <a:solidFill>
              <a:srgbClr val="005DA2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留学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项目</a:t>
              </a:r>
            </a:p>
          </p:txBody>
        </p:sp>
      </p:grpSp>
      <p:sp>
        <p:nvSpPr>
          <p:cNvPr id="78" name="椭圆 77"/>
          <p:cNvSpPr/>
          <p:nvPr/>
        </p:nvSpPr>
        <p:spPr>
          <a:xfrm>
            <a:off x="2490788" y="1163638"/>
            <a:ext cx="727075" cy="727075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2070100" y="1462088"/>
            <a:ext cx="371475" cy="2935287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576513" y="4019550"/>
            <a:ext cx="727075" cy="727075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13025" y="1209675"/>
            <a:ext cx="6143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652713" y="2640013"/>
            <a:ext cx="5349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20975" y="4094163"/>
            <a:ext cx="3984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2513" y="1144588"/>
            <a:ext cx="4641850" cy="765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2011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年起学院探索实施人才</a:t>
            </a:r>
            <a:r>
              <a:rPr lang="en-US" altLang="zh-CN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2+1+1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联合培养模式</a:t>
            </a:r>
            <a:endParaRPr lang="zh-CN" alt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36950" y="2238375"/>
            <a:ext cx="5329238" cy="1432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与俄罗斯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阿尔泰国立大学、阿尔泰国立技术大学、哈萨克斯坦卡拉干达国立大学、俄罗斯乌拉尔国立经济大学，美国</a:t>
            </a:r>
            <a:r>
              <a:rPr lang="en-US" altLang="zh-CN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Loyola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大学和埃及法鲁斯大学建立合作关系</a:t>
            </a:r>
            <a:endParaRPr lang="zh-CN" alt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36950" y="3970338"/>
            <a:ext cx="5391150" cy="76517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近年共有</a:t>
            </a:r>
            <a:r>
              <a:rPr lang="en-US" altLang="zh-CN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284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名俄语专业、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4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名英语专业、</a:t>
            </a:r>
            <a:r>
              <a:rPr lang="en-US" altLang="zh-CN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25</a:t>
            </a:r>
            <a:r>
              <a:rPr lang="zh-CN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sym typeface="+mn-ea"/>
              </a:rPr>
              <a:t>名阿拉伯语专业学生出国留学</a:t>
            </a:r>
            <a:endParaRPr lang="zh-CN" altLang="en-US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1" name="Title 1"/>
          <p:cNvSpPr txBox="1">
            <a:spLocks noChangeArrowheads="1"/>
          </p:cNvSpPr>
          <p:nvPr/>
        </p:nvSpPr>
        <p:spPr bwMode="auto">
          <a:xfrm>
            <a:off x="857250" y="200025"/>
            <a:ext cx="6891338" cy="37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4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、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人才培养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" panose="02010600030101010101" pitchFamily="2" charset="-122"/>
              <a:ea typeface="微软雅黑" panose="020B0503020204020204" pitchFamily="34" charset="-122"/>
              <a:cs typeface="Open Sans Light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  <p:bldP spid="78" grpId="0" animBg="1"/>
      <p:bldP spid="2" grpId="0" animBg="1"/>
      <p:bldP spid="39" grpId="0" animBg="1"/>
      <p:bldP spid="3" grpId="0"/>
      <p:bldP spid="41" grpId="0"/>
      <p:bldP spid="45" grpId="0"/>
      <p:bldP spid="4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11722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/>
          <p:nvPr/>
        </p:nvSpPr>
        <p:spPr>
          <a:xfrm>
            <a:off x="857250" y="200025"/>
            <a:ext cx="5232400" cy="379413"/>
          </a:xfrm>
          <a:prstGeom prst="rect">
            <a:avLst/>
          </a:prstGeom>
        </p:spPr>
        <p:txBody>
          <a:bodyPr lIns="0" rIns="0" anchor="ctr"/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4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、</a:t>
            </a:r>
            <a:r>
              <a:rPr lang="zh-CN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人才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培养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" panose="02010600030101010101" pitchFamily="2" charset="-122"/>
              <a:ea typeface="微软雅黑" panose="020B0503020204020204" pitchFamily="34" charset="-122"/>
              <a:cs typeface="Open Sans Light"/>
              <a:sym typeface="+mn-ea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009650" y="680169"/>
            <a:ext cx="6730702" cy="379413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CN" altLang="en-US" b="1" spc="150" dirty="0" smtClean="0">
                <a:ln w="11430"/>
                <a:solidFill>
                  <a:srgbClr val="0F1836"/>
                </a:solidFill>
                <a:latin typeface="+mn-ea"/>
                <a:ea typeface="+mn-ea"/>
                <a:cs typeface="Open Sans Light"/>
                <a:sym typeface="+mn-ea"/>
              </a:rPr>
              <a:t>（研究生教育：自</a:t>
            </a:r>
            <a:r>
              <a:rPr lang="en-US" altLang="zh-CN" b="1" spc="150" dirty="0" smtClean="0">
                <a:ln w="11430"/>
                <a:solidFill>
                  <a:srgbClr val="0F1836"/>
                </a:solidFill>
                <a:latin typeface="+mn-ea"/>
                <a:ea typeface="+mn-ea"/>
                <a:cs typeface="Open Sans Light"/>
                <a:sym typeface="+mn-ea"/>
              </a:rPr>
              <a:t>2013</a:t>
            </a:r>
            <a:r>
              <a:rPr lang="zh-CN" altLang="en-US" b="1" spc="150" dirty="0" smtClean="0">
                <a:ln w="11430"/>
                <a:solidFill>
                  <a:srgbClr val="0F1836"/>
                </a:solidFill>
                <a:latin typeface="+mn-ea"/>
                <a:ea typeface="+mn-ea"/>
                <a:cs typeface="Open Sans Light"/>
                <a:sym typeface="+mn-ea"/>
              </a:rPr>
              <a:t>年招生，现在校就读研究生</a:t>
            </a:r>
            <a:r>
              <a:rPr lang="en-US" altLang="zh-CN" b="1" spc="150" dirty="0" smtClean="0">
                <a:ln w="11430"/>
                <a:solidFill>
                  <a:srgbClr val="0F1836"/>
                </a:solidFill>
                <a:latin typeface="+mn-ea"/>
                <a:ea typeface="+mn-ea"/>
                <a:cs typeface="Open Sans Light"/>
                <a:sym typeface="+mn-ea"/>
              </a:rPr>
              <a:t>28</a:t>
            </a:r>
            <a:r>
              <a:rPr lang="zh-CN" altLang="en-US" b="1" spc="150" dirty="0" smtClean="0">
                <a:ln w="11430"/>
                <a:solidFill>
                  <a:srgbClr val="0F1836"/>
                </a:solidFill>
                <a:latin typeface="+mn-ea"/>
                <a:ea typeface="+mn-ea"/>
                <a:cs typeface="Open Sans Light"/>
                <a:sym typeface="+mn-ea"/>
              </a:rPr>
              <a:t>人）</a:t>
            </a:r>
            <a:endParaRPr lang="zh-CN" altLang="en-US" b="1" spc="150" dirty="0">
              <a:ln w="11430"/>
              <a:solidFill>
                <a:srgbClr val="0F1836"/>
              </a:solidFill>
              <a:latin typeface="+mn-ea"/>
              <a:ea typeface="+mn-ea"/>
              <a:cs typeface="Open Sans Ligh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971233" y="842963"/>
            <a:ext cx="3384550" cy="3816350"/>
          </a:xfrm>
          <a:prstGeom prst="roundRect">
            <a:avLst>
              <a:gd name="adj" fmla="val 676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itle 1"/>
          <p:cNvSpPr txBox="1">
            <a:spLocks noChangeArrowheads="1"/>
          </p:cNvSpPr>
          <p:nvPr/>
        </p:nvSpPr>
        <p:spPr bwMode="auto">
          <a:xfrm>
            <a:off x="857250" y="200025"/>
            <a:ext cx="5641340" cy="37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cs typeface="Open Sans Light"/>
                <a:sym typeface="+mn-ea"/>
              </a:rPr>
              <a:t>5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cs typeface="Open Sans Light"/>
                <a:sym typeface="+mn-ea"/>
              </a:rPr>
              <a:t>、学术交流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-PUA" panose="02010600030101010101" charset="-122"/>
              <a:ea typeface="宋体-PUA" panose="02010600030101010101" charset="-122"/>
              <a:cs typeface="Open Sans Light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932363" y="842963"/>
            <a:ext cx="3384550" cy="3816350"/>
          </a:xfrm>
          <a:prstGeom prst="roundRect">
            <a:avLst>
              <a:gd name="adj" fmla="val 676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4707890" y="971550"/>
            <a:ext cx="3529013" cy="612775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21" name="TextBox 14"/>
          <p:cNvSpPr txBox="1">
            <a:spLocks noChangeArrowheads="1"/>
          </p:cNvSpPr>
          <p:nvPr/>
        </p:nvSpPr>
        <p:spPr bwMode="auto">
          <a:xfrm>
            <a:off x="4779328" y="1116013"/>
            <a:ext cx="3097212" cy="3149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合作与交流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22" name="文本框 8"/>
          <p:cNvSpPr txBox="1">
            <a:spLocks noChangeArrowheads="1"/>
          </p:cNvSpPr>
          <p:nvPr/>
        </p:nvSpPr>
        <p:spPr bwMode="auto">
          <a:xfrm>
            <a:off x="971233" y="1707833"/>
            <a:ext cx="3312735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/>
              <a:t>与</a:t>
            </a:r>
            <a:r>
              <a:rPr lang="zh-CN" altLang="zh-CN" sz="2000" b="1" dirty="0" smtClean="0"/>
              <a:t>北京大学</a:t>
            </a:r>
            <a:r>
              <a:rPr lang="zh-CN" altLang="zh-CN" sz="2000" b="1" dirty="0"/>
              <a:t>、对外经贸大学、南京师范大学、北京语言大学等国内高校有着多年的合作与</a:t>
            </a:r>
            <a:r>
              <a:rPr lang="zh-CN" altLang="zh-CN" sz="2000" b="1" dirty="0" smtClean="0"/>
              <a:t>交流</a:t>
            </a:r>
            <a:r>
              <a:rPr lang="zh-CN" altLang="en-US" sz="2000" b="1" dirty="0" smtClean="0"/>
              <a:t>。</a:t>
            </a:r>
            <a:endParaRPr lang="zh-CN" altLang="en-US" b="1" dirty="0"/>
          </a:p>
        </p:txBody>
      </p:sp>
      <p:pic>
        <p:nvPicPr>
          <p:cNvPr id="1028" name="Picture 4" descr="http://www.ps123.net/photoshop/UploadSoftPic/201302/20130204080625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 bwMode="auto">
          <a:xfrm>
            <a:off x="5724128" y="3291830"/>
            <a:ext cx="1954791" cy="12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五边形 10"/>
          <p:cNvSpPr/>
          <p:nvPr/>
        </p:nvSpPr>
        <p:spPr>
          <a:xfrm>
            <a:off x="793115" y="972185"/>
            <a:ext cx="3168650" cy="612775"/>
          </a:xfrm>
          <a:prstGeom prst="homePlate">
            <a:avLst>
              <a:gd name="adj" fmla="val 33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93115" y="1125538"/>
            <a:ext cx="3024188" cy="3149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合作与交流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 descr="http://www.234.cn/uploadfile/images/news/run89jh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0491"/>
            <a:ext cx="1879358" cy="14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3" name="文本框 9"/>
          <p:cNvSpPr txBox="1">
            <a:spLocks noChangeArrowheads="1"/>
          </p:cNvSpPr>
          <p:nvPr/>
        </p:nvSpPr>
        <p:spPr bwMode="auto">
          <a:xfrm>
            <a:off x="5076825" y="1708150"/>
            <a:ext cx="3024188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b="1" dirty="0"/>
              <a:t>与俄罗斯、哈萨克斯坦、埃及等国高校签订了联合培养</a:t>
            </a:r>
            <a:r>
              <a:rPr lang="zh-CN" altLang="zh-CN" sz="2000" b="1" dirty="0" smtClean="0"/>
              <a:t>协议，</a:t>
            </a:r>
            <a:r>
              <a:rPr lang="zh-CN" altLang="zh-CN" sz="2000" b="1" dirty="0"/>
              <a:t>实施培养多语复合型人才</a:t>
            </a:r>
            <a:r>
              <a:rPr lang="zh-CN" altLang="zh-CN" sz="2000" b="1" dirty="0" smtClean="0"/>
              <a:t>模式</a:t>
            </a:r>
            <a:r>
              <a:rPr lang="zh-CN" altLang="en-US" sz="2000" b="1" dirty="0" smtClean="0"/>
              <a:t>，开展国际合作与交流。</a:t>
            </a:r>
            <a:endParaRPr lang="zh-CN" altLang="en-US" sz="2000" b="1" dirty="0">
              <a:solidFill>
                <a:srgbClr val="40404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64521" grpId="0"/>
      <p:bldP spid="64522" grpId="0"/>
      <p:bldP spid="11" grpId="0" animBg="1"/>
      <p:bldP spid="14" grpId="0"/>
      <p:bldP spid="645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2347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、</a:t>
            </a:r>
            <a:r>
              <a:rPr lang="zh-CN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社会服务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951175"/>
            <a:ext cx="8208912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英语、俄语、阿拉伯语</a:t>
            </a:r>
            <a:r>
              <a:rPr lang="zh-CN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、波斯语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、</a:t>
            </a:r>
            <a:r>
              <a:rPr lang="zh-CN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日语、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西班牙语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3952" y="3291830"/>
            <a:ext cx="5472608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长期从事国家商务部援外培训、阿拉山口海关、石河子大学校际交流、新疆国际旅游节、亚欧博览会、</a:t>
            </a:r>
            <a:r>
              <a:rPr lang="zh-CN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企业涉外</a:t>
            </a:r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活动等项目的口笔译</a:t>
            </a:r>
            <a:r>
              <a:rPr lang="zh-CN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1635646"/>
            <a:ext cx="5472608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承担着兵团中小学英语教师继续教育及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国培计划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中短期培训任务，以及兵团各类人员的出国外语培训任务，已成为兵团英语教师培养与培训的重要基地。</a:t>
            </a:r>
          </a:p>
        </p:txBody>
      </p:sp>
      <p:sp>
        <p:nvSpPr>
          <p:cNvPr id="10" name="直角双向箭头 9"/>
          <p:cNvSpPr/>
          <p:nvPr/>
        </p:nvSpPr>
        <p:spPr>
          <a:xfrm>
            <a:off x="7308304" y="1484372"/>
            <a:ext cx="936104" cy="2592288"/>
          </a:xfrm>
          <a:prstGeom prst="leftUpArrow">
            <a:avLst>
              <a:gd name="adj1" fmla="val 25000"/>
              <a:gd name="adj2" fmla="val 19418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双向箭头 10"/>
          <p:cNvSpPr/>
          <p:nvPr/>
        </p:nvSpPr>
        <p:spPr>
          <a:xfrm rot="5400000">
            <a:off x="935596" y="1520376"/>
            <a:ext cx="936104" cy="864096"/>
          </a:xfrm>
          <a:prstGeom prst="leftUpArrow">
            <a:avLst>
              <a:gd name="adj1" fmla="val 12460"/>
              <a:gd name="adj2" fmla="val 5852"/>
              <a:gd name="adj3" fmla="val 18197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45" y="501705"/>
            <a:ext cx="4543425" cy="4365569"/>
          </a:xfrm>
          <a:prstGeom prst="ellipse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1163" y="1930400"/>
            <a:ext cx="2441694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1000" y="1708150"/>
            <a:ext cx="2449513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5697538" y="1851025"/>
            <a:ext cx="431800" cy="433388"/>
            <a:chOff x="6084168" y="1274820"/>
            <a:chExt cx="432048" cy="432834"/>
          </a:xfrm>
        </p:grpSpPr>
        <p:sp>
          <p:nvSpPr>
            <p:cNvPr id="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1556819901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400550" y="1852613"/>
            <a:ext cx="433388" cy="431800"/>
            <a:chOff x="4788024" y="1275213"/>
            <a:chExt cx="432048" cy="432048"/>
          </a:xfrm>
        </p:grpSpPr>
        <p:sp>
          <p:nvSpPr>
            <p:cNvPr id="1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5049838" y="1851025"/>
            <a:ext cx="431800" cy="433388"/>
            <a:chOff x="5436096" y="1274820"/>
            <a:chExt cx="432833" cy="432834"/>
          </a:xfrm>
        </p:grpSpPr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1488516956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1488516956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1560392510 w 475"/>
                <a:gd name="T69" fmla="*/ 2147483647 h 552"/>
                <a:gd name="T70" fmla="*/ 0 w 475"/>
                <a:gd name="T71" fmla="*/ 2147483647 h 552"/>
                <a:gd name="T72" fmla="*/ 1560392510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1560392510 w 475"/>
                <a:gd name="T79" fmla="*/ 2147483647 h 552"/>
                <a:gd name="T80" fmla="*/ 1560392510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1560392510 w 475"/>
                <a:gd name="T89" fmla="*/ 2147483647 h 552"/>
                <a:gd name="T90" fmla="*/ 0 w 475"/>
                <a:gd name="T91" fmla="*/ 2147483647 h 552"/>
                <a:gd name="T92" fmla="*/ 1560392510 w 475"/>
                <a:gd name="T93" fmla="*/ 2147483647 h 552"/>
                <a:gd name="T94" fmla="*/ 1560392510 w 475"/>
                <a:gd name="T95" fmla="*/ 2147483647 h 552"/>
                <a:gd name="T96" fmla="*/ 1560392510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1560392510 w 475"/>
                <a:gd name="T105" fmla="*/ 2147483647 h 552"/>
                <a:gd name="T106" fmla="*/ 0 w 475"/>
                <a:gd name="T107" fmla="*/ 2147483647 h 552"/>
                <a:gd name="T108" fmla="*/ 1560392510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105150" y="1851025"/>
            <a:ext cx="433388" cy="433388"/>
            <a:chOff x="3491880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1510814829 w 602"/>
                <a:gd name="T5" fmla="*/ 2147483647 h 510"/>
                <a:gd name="T6" fmla="*/ 0 w 602"/>
                <a:gd name="T7" fmla="*/ 2147483647 h 510"/>
                <a:gd name="T8" fmla="*/ 0 w 602"/>
                <a:gd name="T9" fmla="*/ 1508272953 h 510"/>
                <a:gd name="T10" fmla="*/ 1510814829 w 602"/>
                <a:gd name="T11" fmla="*/ 0 h 510"/>
                <a:gd name="T12" fmla="*/ 2147483647 w 602"/>
                <a:gd name="T13" fmla="*/ 1508272953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752850" y="1851025"/>
            <a:ext cx="433388" cy="433388"/>
            <a:chOff x="4139952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39752" y="2355726"/>
            <a:ext cx="4372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sym typeface="+mn-ea"/>
              </a:rPr>
              <a:t>存在的主要问题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3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 bwMode="auto">
          <a:xfrm>
            <a:off x="857250" y="200025"/>
            <a:ext cx="6246813" cy="37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cs typeface="Open Sans Light"/>
                <a:sym typeface="+mn-ea"/>
              </a:rPr>
              <a:t>困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cs typeface="Open Sans Light"/>
                <a:sym typeface="+mn-ea"/>
              </a:rPr>
              <a:t>局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cs typeface="Open Sans Light"/>
                <a:sym typeface="+mn-ea"/>
              </a:rPr>
              <a:t>与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cs typeface="Open Sans Light"/>
                <a:sym typeface="+mn-ea"/>
              </a:rPr>
              <a:t>瓶颈</a:t>
            </a:r>
          </a:p>
        </p:txBody>
      </p:sp>
      <p:sp>
        <p:nvSpPr>
          <p:cNvPr id="3" name="矩形 14"/>
          <p:cNvSpPr/>
          <p:nvPr/>
        </p:nvSpPr>
        <p:spPr>
          <a:xfrm flipV="1">
            <a:off x="1905" y="2720975"/>
            <a:ext cx="3616960" cy="188595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0564" tIns="35282" rIns="70564" bIns="352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942272" y="2720658"/>
            <a:ext cx="1338262" cy="1338262"/>
            <a:chOff x="3877115" y="4543565"/>
            <a:chExt cx="1735762" cy="1734334"/>
          </a:xfrm>
        </p:grpSpPr>
        <p:sp>
          <p:nvSpPr>
            <p:cNvPr id="5" name="椭圆 4"/>
            <p:cNvSpPr/>
            <p:nvPr/>
          </p:nvSpPr>
          <p:spPr>
            <a:xfrm flipV="1">
              <a:off x="3877115" y="4543565"/>
              <a:ext cx="1735762" cy="1734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0800000" flipV="1">
              <a:off x="4101549" y="4786331"/>
              <a:ext cx="1284835" cy="12837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1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1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14"/>
          <p:cNvSpPr/>
          <p:nvPr/>
        </p:nvSpPr>
        <p:spPr>
          <a:xfrm>
            <a:off x="1588" y="2327275"/>
            <a:ext cx="5400675" cy="188913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0564" tIns="35282" rIns="70564" bIns="352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732338" y="1179513"/>
            <a:ext cx="1339850" cy="1339850"/>
            <a:chOff x="6131016" y="674750"/>
            <a:chExt cx="1735762" cy="1735763"/>
          </a:xfrm>
        </p:grpSpPr>
        <p:sp>
          <p:nvSpPr>
            <p:cNvPr id="9" name="椭圆 8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355184" y="898918"/>
              <a:ext cx="1285369" cy="128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100" b="1" ker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100" b="1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4"/>
          <p:cNvSpPr/>
          <p:nvPr/>
        </p:nvSpPr>
        <p:spPr>
          <a:xfrm flipV="1">
            <a:off x="5048250" y="2735580"/>
            <a:ext cx="4095750" cy="188595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0564" tIns="35282" rIns="70564" bIns="3528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414520" y="2735263"/>
            <a:ext cx="1339850" cy="1338262"/>
            <a:chOff x="5041409" y="4543565"/>
            <a:chExt cx="1735762" cy="1734334"/>
          </a:xfrm>
        </p:grpSpPr>
        <p:sp>
          <p:nvSpPr>
            <p:cNvPr id="13" name="椭圆 12"/>
            <p:cNvSpPr/>
            <p:nvPr/>
          </p:nvSpPr>
          <p:spPr>
            <a:xfrm flipV="1">
              <a:off x="5041409" y="4543565"/>
              <a:ext cx="1735762" cy="1734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0800000" flipV="1">
              <a:off x="5275860" y="4767814"/>
              <a:ext cx="1283312" cy="12858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100" b="1" ker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100" b="1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699542"/>
            <a:ext cx="4104456" cy="1234264"/>
          </a:xfrm>
          <a:prstGeom prst="rect">
            <a:avLst/>
          </a:prstGeom>
          <a:noFill/>
        </p:spPr>
        <p:txBody>
          <a:bodyPr wrap="square" lIns="70564" tIns="35282" rIns="70564" bIns="35282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学科基础薄弱，科研积累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不足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；青年教师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比例高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，学术经验亟待提高；局部发展意识淡漠，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呈现成果少。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sym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3092450"/>
            <a:ext cx="2970088" cy="1671691"/>
          </a:xfrm>
          <a:prstGeom prst="rect">
            <a:avLst/>
          </a:prstGeom>
          <a:noFill/>
        </p:spPr>
        <p:txBody>
          <a:bodyPr wrap="square" lIns="70564" tIns="35282" rIns="70564" bIns="35282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学科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的人文性和工具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性没有得到足够的重视，基础性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和全局性作用没有得到充分的认识和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发挥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355" y="2931790"/>
            <a:ext cx="3006725" cy="2071801"/>
          </a:xfrm>
          <a:prstGeom prst="rect">
            <a:avLst/>
          </a:prstGeom>
          <a:noFill/>
        </p:spPr>
        <p:txBody>
          <a:bodyPr lIns="70564" tIns="35282" rIns="70564" bIns="35282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学科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教师在职称评定中处于政策性和结构性劣势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，教授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人数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重点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学科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、一级学科硕士点等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申报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中瓶颈问题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日益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突出。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6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45" y="501705"/>
            <a:ext cx="4543425" cy="4365569"/>
          </a:xfrm>
          <a:prstGeom prst="ellipse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1163" y="1930400"/>
            <a:ext cx="223651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31000" y="1708150"/>
            <a:ext cx="2449513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697538" y="1851025"/>
            <a:ext cx="431800" cy="433388"/>
            <a:chOff x="6084168" y="1274820"/>
            <a:chExt cx="432048" cy="432834"/>
          </a:xfrm>
        </p:grpSpPr>
        <p:sp>
          <p:nvSpPr>
            <p:cNvPr id="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1556819901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400550" y="1852613"/>
            <a:ext cx="433388" cy="431800"/>
            <a:chOff x="4788024" y="1275213"/>
            <a:chExt cx="432048" cy="432048"/>
          </a:xfrm>
        </p:grpSpPr>
        <p:sp>
          <p:nvSpPr>
            <p:cNvPr id="1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5049838" y="1851025"/>
            <a:ext cx="431800" cy="433388"/>
            <a:chOff x="5436096" y="1274820"/>
            <a:chExt cx="432833" cy="432834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1488516956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1488516956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1560392510 w 475"/>
                <a:gd name="T69" fmla="*/ 2147483647 h 552"/>
                <a:gd name="T70" fmla="*/ 0 w 475"/>
                <a:gd name="T71" fmla="*/ 2147483647 h 552"/>
                <a:gd name="T72" fmla="*/ 1560392510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1560392510 w 475"/>
                <a:gd name="T79" fmla="*/ 2147483647 h 552"/>
                <a:gd name="T80" fmla="*/ 1560392510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1560392510 w 475"/>
                <a:gd name="T89" fmla="*/ 2147483647 h 552"/>
                <a:gd name="T90" fmla="*/ 0 w 475"/>
                <a:gd name="T91" fmla="*/ 2147483647 h 552"/>
                <a:gd name="T92" fmla="*/ 1560392510 w 475"/>
                <a:gd name="T93" fmla="*/ 2147483647 h 552"/>
                <a:gd name="T94" fmla="*/ 1560392510 w 475"/>
                <a:gd name="T95" fmla="*/ 2147483647 h 552"/>
                <a:gd name="T96" fmla="*/ 1560392510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1560392510 w 475"/>
                <a:gd name="T105" fmla="*/ 2147483647 h 552"/>
                <a:gd name="T106" fmla="*/ 0 w 475"/>
                <a:gd name="T107" fmla="*/ 2147483647 h 552"/>
                <a:gd name="T108" fmla="*/ 1560392510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105150" y="1851025"/>
            <a:ext cx="433388" cy="433388"/>
            <a:chOff x="3491880" y="1274820"/>
            <a:chExt cx="432833" cy="432834"/>
          </a:xfrm>
        </p:grpSpPr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1510814829 w 602"/>
                <a:gd name="T5" fmla="*/ 2147483647 h 510"/>
                <a:gd name="T6" fmla="*/ 0 w 602"/>
                <a:gd name="T7" fmla="*/ 2147483647 h 510"/>
                <a:gd name="T8" fmla="*/ 0 w 602"/>
                <a:gd name="T9" fmla="*/ 1508272953 h 510"/>
                <a:gd name="T10" fmla="*/ 1510814829 w 602"/>
                <a:gd name="T11" fmla="*/ 0 h 510"/>
                <a:gd name="T12" fmla="*/ 2147483647 w 602"/>
                <a:gd name="T13" fmla="*/ 1508272953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3752850" y="1851025"/>
            <a:ext cx="433388" cy="433388"/>
            <a:chOff x="4139952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sp>
        <p:nvSpPr>
          <p:cNvPr id="21" name="文本框 4"/>
          <p:cNvSpPr txBox="1"/>
          <p:nvPr/>
        </p:nvSpPr>
        <p:spPr>
          <a:xfrm>
            <a:off x="2339752" y="2355726"/>
            <a:ext cx="4372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sym typeface="+mn-ea"/>
              </a:rPr>
              <a:t>学科建设目标</a:t>
            </a:r>
            <a:endParaRPr lang="zh-CN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85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>
            <a:spLocks noChangeArrowheads="1"/>
          </p:cNvSpPr>
          <p:nvPr/>
        </p:nvSpPr>
        <p:spPr bwMode="auto">
          <a:xfrm>
            <a:off x="5291138" y="987574"/>
            <a:ext cx="3025278" cy="1708001"/>
          </a:xfrm>
          <a:prstGeom prst="roundRect">
            <a:avLst>
              <a:gd name="adj" fmla="val 691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288" tIns="14288" rIns="14288" bIns="14288" anchor="ctr"/>
          <a:lstStyle/>
          <a:p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3" name="Shape 2013"/>
          <p:cNvSpPr>
            <a:spLocks noChangeArrowheads="1"/>
          </p:cNvSpPr>
          <p:nvPr/>
        </p:nvSpPr>
        <p:spPr bwMode="auto">
          <a:xfrm>
            <a:off x="5291138" y="2879724"/>
            <a:ext cx="3025278" cy="1636241"/>
          </a:xfrm>
          <a:prstGeom prst="roundRect">
            <a:avLst>
              <a:gd name="adj" fmla="val 692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288" tIns="14288" rIns="14288" bIns="14288" anchor="ctr"/>
          <a:lstStyle/>
          <a:p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4" name="Shape 2014"/>
          <p:cNvSpPr>
            <a:spLocks noChangeArrowheads="1"/>
          </p:cNvSpPr>
          <p:nvPr/>
        </p:nvSpPr>
        <p:spPr bwMode="auto">
          <a:xfrm>
            <a:off x="831850" y="2878138"/>
            <a:ext cx="3025775" cy="1637828"/>
          </a:xfrm>
          <a:prstGeom prst="roundRect">
            <a:avLst>
              <a:gd name="adj" fmla="val 691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288" tIns="14288" rIns="14288" bIns="14288" anchor="ctr"/>
          <a:lstStyle/>
          <a:p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5" name="Shape 2015"/>
          <p:cNvSpPr>
            <a:spLocks noChangeArrowheads="1"/>
          </p:cNvSpPr>
          <p:nvPr/>
        </p:nvSpPr>
        <p:spPr bwMode="auto">
          <a:xfrm>
            <a:off x="831850" y="987574"/>
            <a:ext cx="3025775" cy="1708001"/>
          </a:xfrm>
          <a:prstGeom prst="roundRect">
            <a:avLst>
              <a:gd name="adj" fmla="val 691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288" tIns="14288" rIns="14288" bIns="14288" anchor="ctr"/>
          <a:lstStyle/>
          <a:p>
            <a:endParaRPr lang="zh-CN" altLang="en-US" sz="1300">
              <a:latin typeface="Calibri" panose="020F0502020204030204" pitchFamily="34" charset="0"/>
            </a:endParaRPr>
          </a:p>
        </p:txBody>
      </p:sp>
      <p:sp>
        <p:nvSpPr>
          <p:cNvPr id="6" name="Shape 2016"/>
          <p:cNvSpPr/>
          <p:nvPr/>
        </p:nvSpPr>
        <p:spPr bwMode="auto">
          <a:xfrm>
            <a:off x="3489325" y="1706563"/>
            <a:ext cx="2165350" cy="2166937"/>
          </a:xfrm>
          <a:custGeom>
            <a:avLst/>
            <a:gdLst>
              <a:gd name="T0" fmla="*/ 1082964 w 19679"/>
              <a:gd name="T1" fmla="*/ 1082963 h 19679"/>
              <a:gd name="T2" fmla="*/ 1082964 w 19679"/>
              <a:gd name="T3" fmla="*/ 1082963 h 19679"/>
              <a:gd name="T4" fmla="*/ 1082964 w 19679"/>
              <a:gd name="T5" fmla="*/ 1082963 h 19679"/>
              <a:gd name="T6" fmla="*/ 1082964 w 19679"/>
              <a:gd name="T7" fmla="*/ 1082963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7" name="Shape 2024"/>
          <p:cNvSpPr/>
          <p:nvPr/>
        </p:nvSpPr>
        <p:spPr>
          <a:xfrm>
            <a:off x="971600" y="2931790"/>
            <a:ext cx="2736304" cy="15044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建设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民族文化与英语教育二级学科硕士点</a:t>
            </a:r>
            <a:r>
              <a:rPr lang="zh-CN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学科教学（英语方向）专业硕士点。申报翻译硕士点（多语互译）</a:t>
            </a:r>
            <a:r>
              <a:rPr lang="zh-CN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外国语言文学一级学科硕士点。</a:t>
            </a:r>
            <a:endParaRPr lang="zh-CN" alt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8" name="Shape 2026"/>
          <p:cNvSpPr/>
          <p:nvPr/>
        </p:nvSpPr>
        <p:spPr>
          <a:xfrm>
            <a:off x="5580112" y="1131590"/>
            <a:ext cx="2593238" cy="141952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建设中亚国情学：以校级文科基地建设为平台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，加强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中亚语言文化、区域国别研究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“十三五”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力争</a:t>
            </a:r>
            <a:r>
              <a:rPr lang="zh-CN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进入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省级文科基地建设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行列。</a:t>
            </a:r>
          </a:p>
        </p:txBody>
      </p:sp>
      <p:sp>
        <p:nvSpPr>
          <p:cNvPr id="9" name="Shape 2028"/>
          <p:cNvSpPr/>
          <p:nvPr/>
        </p:nvSpPr>
        <p:spPr>
          <a:xfrm>
            <a:off x="5579335" y="2787774"/>
            <a:ext cx="2600357" cy="178184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 algn="l"/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加强“阿拉伯</a:t>
            </a:r>
            <a:r>
              <a:rPr lang="en-US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伊斯兰世界语言文化研究中心”建设，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以新疆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问题研究为基础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，延伸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到阿拉伯</a:t>
            </a:r>
            <a:r>
              <a:rPr lang="en-US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伊斯兰世界区域国别研究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，力争进入省级文科基地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（培育）建设行列。</a:t>
            </a:r>
          </a:p>
        </p:txBody>
      </p:sp>
      <p:sp>
        <p:nvSpPr>
          <p:cNvPr id="10" name="Shape 2029"/>
          <p:cNvSpPr>
            <a:spLocks noChangeArrowheads="1"/>
          </p:cNvSpPr>
          <p:nvPr/>
        </p:nvSpPr>
        <p:spPr bwMode="auto">
          <a:xfrm>
            <a:off x="251520" y="1491630"/>
            <a:ext cx="717550" cy="717550"/>
          </a:xfrm>
          <a:custGeom>
            <a:avLst/>
            <a:gdLst>
              <a:gd name="T0" fmla="*/ 358458 w 19679"/>
              <a:gd name="T1" fmla="*/ 358458 h 19679"/>
              <a:gd name="T2" fmla="*/ 358458 w 19679"/>
              <a:gd name="T3" fmla="*/ 358458 h 19679"/>
              <a:gd name="T4" fmla="*/ 358458 w 19679"/>
              <a:gd name="T5" fmla="*/ 358458 h 19679"/>
              <a:gd name="T6" fmla="*/ 358458 w 19679"/>
              <a:gd name="T7" fmla="*/ 35845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" name="Shape 2032"/>
          <p:cNvSpPr>
            <a:spLocks noChangeArrowheads="1"/>
          </p:cNvSpPr>
          <p:nvPr/>
        </p:nvSpPr>
        <p:spPr bwMode="auto">
          <a:xfrm>
            <a:off x="251520" y="3291830"/>
            <a:ext cx="712788" cy="712787"/>
          </a:xfrm>
          <a:custGeom>
            <a:avLst/>
            <a:gdLst>
              <a:gd name="T0" fmla="*/ 356235 w 19679"/>
              <a:gd name="T1" fmla="*/ 356235 h 19679"/>
              <a:gd name="T2" fmla="*/ 356235 w 19679"/>
              <a:gd name="T3" fmla="*/ 356235 h 19679"/>
              <a:gd name="T4" fmla="*/ 356235 w 19679"/>
              <a:gd name="T5" fmla="*/ 356235 h 19679"/>
              <a:gd name="T6" fmla="*/ 356235 w 19679"/>
              <a:gd name="T7" fmla="*/ 356235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" name="Shape 2035"/>
          <p:cNvSpPr>
            <a:spLocks noChangeArrowheads="1"/>
          </p:cNvSpPr>
          <p:nvPr/>
        </p:nvSpPr>
        <p:spPr bwMode="auto">
          <a:xfrm>
            <a:off x="8179693" y="3291830"/>
            <a:ext cx="712787" cy="712787"/>
          </a:xfrm>
          <a:custGeom>
            <a:avLst/>
            <a:gdLst>
              <a:gd name="T0" fmla="*/ 356307 w 19679"/>
              <a:gd name="T1" fmla="*/ 356307 h 19679"/>
              <a:gd name="T2" fmla="*/ 356307 w 19679"/>
              <a:gd name="T3" fmla="*/ 356307 h 19679"/>
              <a:gd name="T4" fmla="*/ 356307 w 19679"/>
              <a:gd name="T5" fmla="*/ 356307 h 19679"/>
              <a:gd name="T6" fmla="*/ 356307 w 19679"/>
              <a:gd name="T7" fmla="*/ 35630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3" name="Shape 2038"/>
          <p:cNvSpPr>
            <a:spLocks noChangeArrowheads="1"/>
          </p:cNvSpPr>
          <p:nvPr/>
        </p:nvSpPr>
        <p:spPr bwMode="auto">
          <a:xfrm>
            <a:off x="8174930" y="1491630"/>
            <a:ext cx="717550" cy="717550"/>
          </a:xfrm>
          <a:custGeom>
            <a:avLst/>
            <a:gdLst>
              <a:gd name="T0" fmla="*/ 358458 w 19679"/>
              <a:gd name="T1" fmla="*/ 358458 h 19679"/>
              <a:gd name="T2" fmla="*/ 358458 w 19679"/>
              <a:gd name="T3" fmla="*/ 358458 h 19679"/>
              <a:gd name="T4" fmla="*/ 358458 w 19679"/>
              <a:gd name="T5" fmla="*/ 358458 h 19679"/>
              <a:gd name="T6" fmla="*/ 358458 w 19679"/>
              <a:gd name="T7" fmla="*/ 35845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4" name="Text Placeholder 5"/>
          <p:cNvSpPr txBox="1">
            <a:spLocks noChangeArrowheads="1"/>
          </p:cNvSpPr>
          <p:nvPr/>
        </p:nvSpPr>
        <p:spPr bwMode="auto">
          <a:xfrm>
            <a:off x="3729355" y="2049780"/>
            <a:ext cx="1686560" cy="1313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Open Sans"/>
              </a:rPr>
              <a:t>总体目标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Open Sans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1850" y="211138"/>
            <a:ext cx="3812158" cy="379412"/>
          </a:xfrm>
          <a:prstGeom prst="rect">
            <a:avLst/>
          </a:prstGeom>
        </p:spPr>
        <p:txBody>
          <a:bodyPr lIns="0" rIns="0" anchor="ctr"/>
          <a:lstStyle/>
          <a:p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  <a:ea typeface="Open Sans Light"/>
                <a:cs typeface="Open Sans Light"/>
              </a:rPr>
              <a:t>凝练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ea"/>
                <a:ea typeface="Open Sans Light"/>
                <a:cs typeface="Open Sans Light"/>
              </a:rPr>
              <a:t>方向，突出特色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ea"/>
              <a:ea typeface="Open Sans Light"/>
              <a:cs typeface="Open Sans Light"/>
            </a:endParaRPr>
          </a:p>
        </p:txBody>
      </p:sp>
      <p:sp>
        <p:nvSpPr>
          <p:cNvPr id="16" name="Shape 2024"/>
          <p:cNvSpPr/>
          <p:nvPr/>
        </p:nvSpPr>
        <p:spPr>
          <a:xfrm>
            <a:off x="969071" y="1059582"/>
            <a:ext cx="2760284" cy="150581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实施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多语（主修外语</a:t>
            </a:r>
            <a:r>
              <a:rPr lang="en-US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通用语</a:t>
            </a:r>
            <a:r>
              <a:rPr lang="en-US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非通用语</a:t>
            </a:r>
            <a:r>
              <a:rPr lang="en-US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民语）复合型人才培养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模式</a:t>
            </a:r>
            <a:r>
              <a:rPr lang="zh-CN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新增</a:t>
            </a:r>
            <a:r>
              <a:rPr lang="zh-CN" altLang="zh-C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波斯语本科</a:t>
            </a:r>
            <a:r>
              <a:rPr lang="zh-CN" altLang="zh-C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专业</a:t>
            </a:r>
            <a:r>
              <a:rPr lang="zh-CN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，拟增土耳其语本科专业。</a:t>
            </a:r>
            <a:endParaRPr lang="zh-CN" altLang="zh-CN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3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20538"/>
            <a:ext cx="9144000" cy="31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4300" y="2486025"/>
            <a:ext cx="46180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</p:spPr>
      </p:cxn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35752" y="1303020"/>
            <a:ext cx="8634398" cy="10849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pPr algn="r"/>
            <a:r>
              <a:rPr lang="zh-CN" altLang="en-US" sz="66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感谢</a:t>
            </a:r>
            <a:r>
              <a:rPr lang="zh-CN" altLang="en-US" sz="66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聆听，敬请指正！</a:t>
            </a:r>
            <a:endParaRPr lang="zh-CN" altLang="en-US" sz="66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8632825" y="4621213"/>
            <a:ext cx="431800" cy="431800"/>
            <a:chOff x="6084168" y="1274820"/>
            <a:chExt cx="432048" cy="432834"/>
          </a:xfrm>
        </p:grpSpPr>
        <p:sp>
          <p:nvSpPr>
            <p:cNvPr id="110609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10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1556819901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7337425" y="4621213"/>
            <a:ext cx="431800" cy="431800"/>
            <a:chOff x="4788024" y="1275213"/>
            <a:chExt cx="432048" cy="432048"/>
          </a:xfrm>
        </p:grpSpPr>
        <p:sp>
          <p:nvSpPr>
            <p:cNvPr id="11060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08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7985125" y="4621213"/>
            <a:ext cx="433388" cy="431800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06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1488516956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1488516956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1560392510 w 475"/>
                <a:gd name="T69" fmla="*/ 2147483647 h 552"/>
                <a:gd name="T70" fmla="*/ 0 w 475"/>
                <a:gd name="T71" fmla="*/ 2147483647 h 552"/>
                <a:gd name="T72" fmla="*/ 1560392510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1560392510 w 475"/>
                <a:gd name="T79" fmla="*/ 2147483647 h 552"/>
                <a:gd name="T80" fmla="*/ 1560392510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1560392510 w 475"/>
                <a:gd name="T89" fmla="*/ 2147483647 h 552"/>
                <a:gd name="T90" fmla="*/ 0 w 475"/>
                <a:gd name="T91" fmla="*/ 2147483647 h 552"/>
                <a:gd name="T92" fmla="*/ 1560392510 w 475"/>
                <a:gd name="T93" fmla="*/ 2147483647 h 552"/>
                <a:gd name="T94" fmla="*/ 1560392510 w 475"/>
                <a:gd name="T95" fmla="*/ 2147483647 h 552"/>
                <a:gd name="T96" fmla="*/ 1560392510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1560392510 w 475"/>
                <a:gd name="T105" fmla="*/ 2147483647 h 552"/>
                <a:gd name="T106" fmla="*/ 0 w 475"/>
                <a:gd name="T107" fmla="*/ 2147483647 h 552"/>
                <a:gd name="T108" fmla="*/ 1560392510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6040438" y="4621213"/>
            <a:ext cx="433387" cy="431800"/>
            <a:chOff x="3491880" y="1274820"/>
            <a:chExt cx="432833" cy="432834"/>
          </a:xfrm>
        </p:grpSpPr>
        <p:sp>
          <p:nvSpPr>
            <p:cNvPr id="11060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0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1510814829 w 602"/>
                <a:gd name="T5" fmla="*/ 2147483647 h 510"/>
                <a:gd name="T6" fmla="*/ 0 w 602"/>
                <a:gd name="T7" fmla="*/ 2147483647 h 510"/>
                <a:gd name="T8" fmla="*/ 0 w 602"/>
                <a:gd name="T9" fmla="*/ 1508272953 h 510"/>
                <a:gd name="T10" fmla="*/ 1510814829 w 602"/>
                <a:gd name="T11" fmla="*/ 0 h 510"/>
                <a:gd name="T12" fmla="*/ 2147483647 w 602"/>
                <a:gd name="T13" fmla="*/ 1508272953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6689725" y="4621213"/>
            <a:ext cx="431800" cy="431800"/>
            <a:chOff x="4139952" y="1274820"/>
            <a:chExt cx="432833" cy="432834"/>
          </a:xfrm>
        </p:grpSpPr>
        <p:sp>
          <p:nvSpPr>
            <p:cNvPr id="110601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02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 noChangeArrowheads="1"/>
          </p:cNvSpPr>
          <p:nvPr/>
        </p:nvSpPr>
        <p:spPr bwMode="auto">
          <a:xfrm>
            <a:off x="611188" y="430213"/>
            <a:ext cx="2257425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188" y="1058863"/>
            <a:ext cx="765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 bwMode="auto">
          <a:xfrm>
            <a:off x="2276475" y="1577975"/>
            <a:ext cx="1101725" cy="746125"/>
            <a:chOff x="2190738" y="1147952"/>
            <a:chExt cx="1365079" cy="1039039"/>
          </a:xfrm>
        </p:grpSpPr>
        <p:sp>
          <p:nvSpPr>
            <p:cNvPr id="46" name="平行四边形 45"/>
            <p:cNvSpPr/>
            <p:nvPr/>
          </p:nvSpPr>
          <p:spPr>
            <a:xfrm>
              <a:off x="2190738" y="1147952"/>
              <a:ext cx="1365079" cy="1039039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1773" name="文本框 9"/>
            <p:cNvSpPr txBox="1">
              <a:spLocks noChangeArrowheads="1"/>
            </p:cNvSpPr>
            <p:nvPr/>
          </p:nvSpPr>
          <p:spPr bwMode="auto">
            <a:xfrm>
              <a:off x="2489018" y="1304339"/>
              <a:ext cx="1066799" cy="721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Impact" panose="020B0806030902050204" pitchFamily="34" charset="0"/>
                </a:rPr>
                <a:t>一、</a:t>
              </a: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2155825" y="2573338"/>
            <a:ext cx="1078230" cy="785813"/>
            <a:chOff x="2148697" y="2033848"/>
            <a:chExt cx="1311950" cy="1070445"/>
          </a:xfrm>
        </p:grpSpPr>
        <p:sp>
          <p:nvSpPr>
            <p:cNvPr id="49" name="平行四边形 48"/>
            <p:cNvSpPr/>
            <p:nvPr/>
          </p:nvSpPr>
          <p:spPr>
            <a:xfrm>
              <a:off x="2148697" y="2033848"/>
              <a:ext cx="1311564" cy="107044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31771" name="文本框 10"/>
            <p:cNvSpPr txBox="1">
              <a:spLocks noChangeArrowheads="1"/>
            </p:cNvSpPr>
            <p:nvPr/>
          </p:nvSpPr>
          <p:spPr bwMode="auto">
            <a:xfrm>
              <a:off x="2393848" y="2196143"/>
              <a:ext cx="1066799" cy="7058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Impact" panose="020B0806030902050204" pitchFamily="34" charset="0"/>
                </a:rPr>
                <a:t>二、</a:t>
              </a: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3178175" y="1577975"/>
            <a:ext cx="4816475" cy="747713"/>
            <a:chOff x="4315150" y="953426"/>
            <a:chExt cx="3857250" cy="540057"/>
          </a:xfrm>
        </p:grpSpPr>
        <p:sp>
          <p:nvSpPr>
            <p:cNvPr id="31768" name="矩形 60"/>
            <p:cNvSpPr>
              <a:spLocks noChangeArrowheads="1"/>
            </p:cNvSpPr>
            <p:nvPr/>
          </p:nvSpPr>
          <p:spPr bwMode="auto">
            <a:xfrm>
              <a:off x="4450822" y="1049921"/>
              <a:ext cx="3426460" cy="361238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lIns="68580" tIns="34290" rIns="68580" bIns="3429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2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50000" endPos="50000" dist="5000" dir="5400000" sy="-100000" rotWithShape="0"/>
                  </a:effectLst>
                  <a:latin typeface="Calibri" panose="020F0502020204030204" pitchFamily="34" charset="0"/>
                  <a:sym typeface="+mn-ea"/>
                </a:rPr>
                <a:t>学科现有基础</a:t>
              </a:r>
              <a:endParaRPr lang="zh-CN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3019425" y="2571750"/>
            <a:ext cx="4722813" cy="793750"/>
            <a:chOff x="4315150" y="1647579"/>
            <a:chExt cx="3857250" cy="539787"/>
          </a:xfrm>
        </p:grpSpPr>
        <p:sp>
          <p:nvSpPr>
            <p:cNvPr id="31766" name="矩形 63"/>
            <p:cNvSpPr>
              <a:spLocks noChangeArrowheads="1"/>
            </p:cNvSpPr>
            <p:nvPr/>
          </p:nvSpPr>
          <p:spPr bwMode="auto">
            <a:xfrm>
              <a:off x="4629132" y="1729925"/>
              <a:ext cx="3285970" cy="340116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lIns="68580" tIns="34290" rIns="68580" bIns="3429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2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50000" endPos="50000" dist="5000" dir="5400000" sy="-100000" rotWithShape="0"/>
                  </a:effectLst>
                  <a:latin typeface="Calibri" panose="020F0502020204030204" pitchFamily="34" charset="0"/>
                  <a:sym typeface="+mn-ea"/>
                </a:rPr>
                <a:t>存在的主要问题</a:t>
              </a: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3978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7956550" y="490538"/>
            <a:ext cx="431800" cy="433387"/>
            <a:chOff x="6084168" y="1274820"/>
            <a:chExt cx="432048" cy="432834"/>
          </a:xfrm>
        </p:grpSpPr>
        <p:sp>
          <p:nvSpPr>
            <p:cNvPr id="3176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65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1556819901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6659563" y="490538"/>
            <a:ext cx="433387" cy="433387"/>
            <a:chOff x="4788024" y="1275213"/>
            <a:chExt cx="432048" cy="432048"/>
          </a:xfrm>
        </p:grpSpPr>
        <p:sp>
          <p:nvSpPr>
            <p:cNvPr id="3176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6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7308850" y="490538"/>
            <a:ext cx="431800" cy="433387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6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1488516956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1488516956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1560392510 w 475"/>
                <a:gd name="T69" fmla="*/ 2147483647 h 552"/>
                <a:gd name="T70" fmla="*/ 0 w 475"/>
                <a:gd name="T71" fmla="*/ 2147483647 h 552"/>
                <a:gd name="T72" fmla="*/ 1560392510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1560392510 w 475"/>
                <a:gd name="T79" fmla="*/ 2147483647 h 552"/>
                <a:gd name="T80" fmla="*/ 1560392510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1560392510 w 475"/>
                <a:gd name="T89" fmla="*/ 2147483647 h 552"/>
                <a:gd name="T90" fmla="*/ 0 w 475"/>
                <a:gd name="T91" fmla="*/ 2147483647 h 552"/>
                <a:gd name="T92" fmla="*/ 1560392510 w 475"/>
                <a:gd name="T93" fmla="*/ 2147483647 h 552"/>
                <a:gd name="T94" fmla="*/ 1560392510 w 475"/>
                <a:gd name="T95" fmla="*/ 2147483647 h 552"/>
                <a:gd name="T96" fmla="*/ 1560392510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1560392510 w 475"/>
                <a:gd name="T105" fmla="*/ 2147483647 h 552"/>
                <a:gd name="T106" fmla="*/ 0 w 475"/>
                <a:gd name="T107" fmla="*/ 2147483647 h 552"/>
                <a:gd name="T108" fmla="*/ 1560392510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5364163" y="490538"/>
            <a:ext cx="433387" cy="433387"/>
            <a:chOff x="3491880" y="1274820"/>
            <a:chExt cx="432833" cy="432834"/>
          </a:xfrm>
        </p:grpSpPr>
        <p:sp>
          <p:nvSpPr>
            <p:cNvPr id="31758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59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1510814829 w 602"/>
                <a:gd name="T5" fmla="*/ 2147483647 h 510"/>
                <a:gd name="T6" fmla="*/ 0 w 602"/>
                <a:gd name="T7" fmla="*/ 2147483647 h 510"/>
                <a:gd name="T8" fmla="*/ 0 w 602"/>
                <a:gd name="T9" fmla="*/ 1508272953 h 510"/>
                <a:gd name="T10" fmla="*/ 1510814829 w 602"/>
                <a:gd name="T11" fmla="*/ 0 h 510"/>
                <a:gd name="T12" fmla="*/ 2147483647 w 602"/>
                <a:gd name="T13" fmla="*/ 1508272953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 bwMode="auto">
          <a:xfrm>
            <a:off x="6011863" y="490538"/>
            <a:ext cx="433387" cy="433387"/>
            <a:chOff x="4139952" y="1274820"/>
            <a:chExt cx="432833" cy="432834"/>
          </a:xfrm>
        </p:grpSpPr>
        <p:sp>
          <p:nvSpPr>
            <p:cNvPr id="3175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5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2081931" y="3581450"/>
            <a:ext cx="1078230" cy="785813"/>
            <a:chOff x="2148697" y="2033848"/>
            <a:chExt cx="1311950" cy="1070445"/>
          </a:xfrm>
        </p:grpSpPr>
        <p:sp>
          <p:nvSpPr>
            <p:cNvPr id="32" name="平行四边形 31"/>
            <p:cNvSpPr/>
            <p:nvPr/>
          </p:nvSpPr>
          <p:spPr>
            <a:xfrm>
              <a:off x="2148697" y="2033848"/>
              <a:ext cx="1311564" cy="107044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atin typeface="Impact" panose="020B0806030902050204" pitchFamily="34" charset="0"/>
              </a:endParaRPr>
            </a:p>
          </p:txBody>
        </p:sp>
        <p:sp>
          <p:nvSpPr>
            <p:cNvPr id="33" name="文本框 10"/>
            <p:cNvSpPr txBox="1">
              <a:spLocks noChangeArrowheads="1"/>
            </p:cNvSpPr>
            <p:nvPr/>
          </p:nvSpPr>
          <p:spPr bwMode="auto">
            <a:xfrm>
              <a:off x="2393848" y="2196143"/>
              <a:ext cx="1066799" cy="7127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三、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2945531" y="3579862"/>
            <a:ext cx="4722813" cy="793750"/>
            <a:chOff x="4315150" y="1647579"/>
            <a:chExt cx="3857250" cy="539787"/>
          </a:xfrm>
        </p:grpSpPr>
        <p:sp>
          <p:nvSpPr>
            <p:cNvPr id="36" name="矩形 63"/>
            <p:cNvSpPr>
              <a:spLocks noChangeArrowheads="1"/>
            </p:cNvSpPr>
            <p:nvPr/>
          </p:nvSpPr>
          <p:spPr bwMode="auto">
            <a:xfrm>
              <a:off x="4629132" y="1748182"/>
              <a:ext cx="3285970" cy="340116"/>
            </a:xfrm>
            <a:prstGeom prst="rect">
              <a:avLst/>
            </a:prstGeom>
            <a:noFill/>
            <a:ln w="15875">
              <a:noFill/>
              <a:miter lim="800000"/>
            </a:ln>
          </p:spPr>
          <p:txBody>
            <a:bodyPr lIns="68580" tIns="34290" rIns="68580" bIns="3429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28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50000" endPos="50000" dist="5000" dir="5400000" sy="-100000" rotWithShape="0"/>
                  </a:effectLst>
                  <a:latin typeface="Calibri" panose="020F0502020204030204" pitchFamily="34" charset="0"/>
                  <a:sym typeface="+mn-ea"/>
                </a:rPr>
                <a:t>总体建设目标</a:t>
              </a: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4315150" y="1647579"/>
              <a:ext cx="3857250" cy="53978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345" y="501705"/>
            <a:ext cx="4543425" cy="4365569"/>
          </a:xfrm>
          <a:prstGeom prst="ellips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708150"/>
            <a:ext cx="2447925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1163" y="1930400"/>
            <a:ext cx="2441694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47925" y="2283718"/>
            <a:ext cx="437261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宋体" panose="02010600030101010101" pitchFamily="2" charset="-122"/>
                <a:cs typeface="Open Sans Light"/>
                <a:sym typeface="+mn-ea"/>
              </a:rPr>
              <a:t>学科现有基础</a:t>
            </a:r>
            <a:endParaRPr lang="zh-CN" alt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宋体" panose="02010600030101010101" pitchFamily="2" charset="-122"/>
              <a:cs typeface="Open Sans Light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31000" y="1708150"/>
            <a:ext cx="2449513" cy="201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5697538" y="1851025"/>
            <a:ext cx="431800" cy="433388"/>
            <a:chOff x="6084168" y="1274820"/>
            <a:chExt cx="432048" cy="432834"/>
          </a:xfrm>
        </p:grpSpPr>
        <p:sp>
          <p:nvSpPr>
            <p:cNvPr id="35858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1556819901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1"/>
                <a:gd name="T151" fmla="*/ 0 h 609"/>
                <a:gd name="T152" fmla="*/ 581 w 581"/>
                <a:gd name="T153" fmla="*/ 609 h 6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400550" y="1852613"/>
            <a:ext cx="433388" cy="431800"/>
            <a:chOff x="4788024" y="1275213"/>
            <a:chExt cx="432048" cy="432048"/>
          </a:xfrm>
        </p:grpSpPr>
        <p:sp>
          <p:nvSpPr>
            <p:cNvPr id="3585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9"/>
                <a:gd name="T109" fmla="*/ 0 h 602"/>
                <a:gd name="T110" fmla="*/ 609 w 609"/>
                <a:gd name="T111" fmla="*/ 602 h 6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5049838" y="1851025"/>
            <a:ext cx="431800" cy="433388"/>
            <a:chOff x="5436096" y="1274820"/>
            <a:chExt cx="432833" cy="432834"/>
          </a:xfrm>
        </p:grpSpPr>
        <p:sp>
          <p:nvSpPr>
            <p:cNvPr id="37" name="椭圆 3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1488516956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1488516956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1560392510 w 475"/>
                <a:gd name="T69" fmla="*/ 2147483647 h 552"/>
                <a:gd name="T70" fmla="*/ 0 w 475"/>
                <a:gd name="T71" fmla="*/ 2147483647 h 552"/>
                <a:gd name="T72" fmla="*/ 1560392510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1560392510 w 475"/>
                <a:gd name="T79" fmla="*/ 2147483647 h 552"/>
                <a:gd name="T80" fmla="*/ 1560392510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1560392510 w 475"/>
                <a:gd name="T89" fmla="*/ 2147483647 h 552"/>
                <a:gd name="T90" fmla="*/ 0 w 475"/>
                <a:gd name="T91" fmla="*/ 2147483647 h 552"/>
                <a:gd name="T92" fmla="*/ 1560392510 w 475"/>
                <a:gd name="T93" fmla="*/ 2147483647 h 552"/>
                <a:gd name="T94" fmla="*/ 1560392510 w 475"/>
                <a:gd name="T95" fmla="*/ 2147483647 h 552"/>
                <a:gd name="T96" fmla="*/ 1560392510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1560392510 w 475"/>
                <a:gd name="T105" fmla="*/ 2147483647 h 552"/>
                <a:gd name="T106" fmla="*/ 0 w 475"/>
                <a:gd name="T107" fmla="*/ 2147483647 h 552"/>
                <a:gd name="T108" fmla="*/ 1560392510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5"/>
                <a:gd name="T166" fmla="*/ 0 h 552"/>
                <a:gd name="T167" fmla="*/ 475 w 475"/>
                <a:gd name="T168" fmla="*/ 552 h 5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105150" y="1851025"/>
            <a:ext cx="433388" cy="433388"/>
            <a:chOff x="3491880" y="1274820"/>
            <a:chExt cx="432833" cy="432834"/>
          </a:xfrm>
        </p:grpSpPr>
        <p:sp>
          <p:nvSpPr>
            <p:cNvPr id="35852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3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1510814829 w 602"/>
                <a:gd name="T5" fmla="*/ 2147483647 h 510"/>
                <a:gd name="T6" fmla="*/ 0 w 602"/>
                <a:gd name="T7" fmla="*/ 2147483647 h 510"/>
                <a:gd name="T8" fmla="*/ 0 w 602"/>
                <a:gd name="T9" fmla="*/ 1508272953 h 510"/>
                <a:gd name="T10" fmla="*/ 1510814829 w 602"/>
                <a:gd name="T11" fmla="*/ 0 h 510"/>
                <a:gd name="T12" fmla="*/ 2147483647 w 602"/>
                <a:gd name="T13" fmla="*/ 1508272953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2"/>
                <a:gd name="T130" fmla="*/ 0 h 510"/>
                <a:gd name="T131" fmla="*/ 602 w 602"/>
                <a:gd name="T132" fmla="*/ 510 h 5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3752850" y="1851025"/>
            <a:ext cx="433388" cy="433388"/>
            <a:chOff x="4139952" y="1274820"/>
            <a:chExt cx="432833" cy="432834"/>
          </a:xfrm>
        </p:grpSpPr>
        <p:sp>
          <p:nvSpPr>
            <p:cNvPr id="3585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1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2"/>
                <a:gd name="T37" fmla="*/ 0 h 602"/>
                <a:gd name="T38" fmla="*/ 602 w 602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lIns="34290" tIns="17145" rIns="34290" bIns="17145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12"/>
          <p:cNvSpPr/>
          <p:nvPr/>
        </p:nvSpPr>
        <p:spPr bwMode="auto">
          <a:xfrm>
            <a:off x="1116013" y="1747838"/>
            <a:ext cx="306387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8" name="Oval 113"/>
          <p:cNvSpPr>
            <a:spLocks noChangeArrowheads="1"/>
          </p:cNvSpPr>
          <p:nvPr/>
        </p:nvSpPr>
        <p:spPr bwMode="auto">
          <a:xfrm>
            <a:off x="1190625" y="1614488"/>
            <a:ext cx="117475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" name="Freeform 114"/>
          <p:cNvSpPr/>
          <p:nvPr/>
        </p:nvSpPr>
        <p:spPr bwMode="auto">
          <a:xfrm>
            <a:off x="1474788" y="1747838"/>
            <a:ext cx="306387" cy="650875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" name="Oval 115"/>
          <p:cNvSpPr>
            <a:spLocks noChangeArrowheads="1"/>
          </p:cNvSpPr>
          <p:nvPr/>
        </p:nvSpPr>
        <p:spPr bwMode="auto">
          <a:xfrm>
            <a:off x="1557338" y="1614488"/>
            <a:ext cx="119062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" name="Freeform 116"/>
          <p:cNvSpPr/>
          <p:nvPr/>
        </p:nvSpPr>
        <p:spPr bwMode="auto">
          <a:xfrm>
            <a:off x="1836738" y="1743075"/>
            <a:ext cx="307975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" name="Oval 117"/>
          <p:cNvSpPr>
            <a:spLocks noChangeArrowheads="1"/>
          </p:cNvSpPr>
          <p:nvPr/>
        </p:nvSpPr>
        <p:spPr bwMode="auto">
          <a:xfrm>
            <a:off x="1922463" y="1614488"/>
            <a:ext cx="120650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" name="Freeform 118"/>
          <p:cNvSpPr/>
          <p:nvPr/>
        </p:nvSpPr>
        <p:spPr bwMode="auto">
          <a:xfrm>
            <a:off x="373063" y="1747838"/>
            <a:ext cx="307975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4" name="Oval 119"/>
          <p:cNvSpPr>
            <a:spLocks noChangeArrowheads="1"/>
          </p:cNvSpPr>
          <p:nvPr/>
        </p:nvSpPr>
        <p:spPr bwMode="auto">
          <a:xfrm>
            <a:off x="465138" y="1620838"/>
            <a:ext cx="125412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5" name="Freeform 120"/>
          <p:cNvSpPr/>
          <p:nvPr/>
        </p:nvSpPr>
        <p:spPr bwMode="auto">
          <a:xfrm>
            <a:off x="739775" y="1747838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6" name="Oval 121"/>
          <p:cNvSpPr>
            <a:spLocks noChangeArrowheads="1"/>
          </p:cNvSpPr>
          <p:nvPr/>
        </p:nvSpPr>
        <p:spPr bwMode="auto">
          <a:xfrm>
            <a:off x="814388" y="1614488"/>
            <a:ext cx="127000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7" name="Freeform 122"/>
          <p:cNvSpPr/>
          <p:nvPr/>
        </p:nvSpPr>
        <p:spPr bwMode="auto">
          <a:xfrm>
            <a:off x="2919413" y="1747838"/>
            <a:ext cx="306387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8" name="Oval 123"/>
          <p:cNvSpPr>
            <a:spLocks noChangeArrowheads="1"/>
          </p:cNvSpPr>
          <p:nvPr/>
        </p:nvSpPr>
        <p:spPr bwMode="auto">
          <a:xfrm>
            <a:off x="3008313" y="1620838"/>
            <a:ext cx="128587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9" name="Freeform 124"/>
          <p:cNvSpPr/>
          <p:nvPr/>
        </p:nvSpPr>
        <p:spPr bwMode="auto">
          <a:xfrm>
            <a:off x="3302000" y="1747838"/>
            <a:ext cx="306388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0" name="Oval 125"/>
          <p:cNvSpPr>
            <a:spLocks noChangeArrowheads="1"/>
          </p:cNvSpPr>
          <p:nvPr/>
        </p:nvSpPr>
        <p:spPr bwMode="auto">
          <a:xfrm>
            <a:off x="3376613" y="1620838"/>
            <a:ext cx="127000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2" name="Oval 127"/>
          <p:cNvSpPr>
            <a:spLocks noChangeArrowheads="1"/>
          </p:cNvSpPr>
          <p:nvPr/>
        </p:nvSpPr>
        <p:spPr bwMode="auto">
          <a:xfrm>
            <a:off x="3743325" y="1620838"/>
            <a:ext cx="119063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Freeform 128"/>
          <p:cNvSpPr/>
          <p:nvPr/>
        </p:nvSpPr>
        <p:spPr bwMode="auto">
          <a:xfrm>
            <a:off x="2200275" y="1747838"/>
            <a:ext cx="309563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4" name="Oval 129"/>
          <p:cNvSpPr>
            <a:spLocks noChangeArrowheads="1"/>
          </p:cNvSpPr>
          <p:nvPr/>
        </p:nvSpPr>
        <p:spPr bwMode="auto">
          <a:xfrm>
            <a:off x="2276475" y="1614488"/>
            <a:ext cx="119063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5" name="Freeform 130"/>
          <p:cNvSpPr/>
          <p:nvPr/>
        </p:nvSpPr>
        <p:spPr bwMode="auto">
          <a:xfrm>
            <a:off x="2544763" y="1747838"/>
            <a:ext cx="306387" cy="650875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6" name="Oval 131"/>
          <p:cNvSpPr>
            <a:spLocks noChangeArrowheads="1"/>
          </p:cNvSpPr>
          <p:nvPr/>
        </p:nvSpPr>
        <p:spPr bwMode="auto">
          <a:xfrm>
            <a:off x="2641600" y="1620838"/>
            <a:ext cx="120650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7" name="Freeform 132"/>
          <p:cNvSpPr/>
          <p:nvPr/>
        </p:nvSpPr>
        <p:spPr bwMode="auto">
          <a:xfrm>
            <a:off x="4762500" y="1747838"/>
            <a:ext cx="306388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8" name="Oval 133"/>
          <p:cNvSpPr>
            <a:spLocks noChangeArrowheads="1"/>
          </p:cNvSpPr>
          <p:nvPr/>
        </p:nvSpPr>
        <p:spPr bwMode="auto">
          <a:xfrm>
            <a:off x="4835525" y="1614488"/>
            <a:ext cx="120650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3" name="Freeform 138"/>
          <p:cNvSpPr/>
          <p:nvPr/>
        </p:nvSpPr>
        <p:spPr bwMode="auto">
          <a:xfrm>
            <a:off x="4005263" y="1747838"/>
            <a:ext cx="306387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4" name="Oval 139"/>
          <p:cNvSpPr>
            <a:spLocks noChangeArrowheads="1"/>
          </p:cNvSpPr>
          <p:nvPr/>
        </p:nvSpPr>
        <p:spPr bwMode="auto">
          <a:xfrm>
            <a:off x="4094163" y="1620838"/>
            <a:ext cx="128587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5" name="Freeform 140"/>
          <p:cNvSpPr/>
          <p:nvPr/>
        </p:nvSpPr>
        <p:spPr bwMode="auto">
          <a:xfrm>
            <a:off x="4387850" y="1747838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6" name="Oval 141"/>
          <p:cNvSpPr>
            <a:spLocks noChangeArrowheads="1"/>
          </p:cNvSpPr>
          <p:nvPr/>
        </p:nvSpPr>
        <p:spPr bwMode="auto">
          <a:xfrm>
            <a:off x="4462463" y="1614488"/>
            <a:ext cx="127000" cy="120650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1" name="Freeform 146"/>
          <p:cNvSpPr/>
          <p:nvPr/>
        </p:nvSpPr>
        <p:spPr bwMode="auto">
          <a:xfrm>
            <a:off x="1825625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2" name="Oval 147"/>
          <p:cNvSpPr>
            <a:spLocks noChangeArrowheads="1"/>
          </p:cNvSpPr>
          <p:nvPr/>
        </p:nvSpPr>
        <p:spPr bwMode="auto">
          <a:xfrm>
            <a:off x="1922463" y="2474913"/>
            <a:ext cx="120650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7" name="Freeform 152"/>
          <p:cNvSpPr/>
          <p:nvPr/>
        </p:nvSpPr>
        <p:spPr bwMode="auto">
          <a:xfrm>
            <a:off x="2919413" y="2603500"/>
            <a:ext cx="306387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8" name="Oval 153"/>
          <p:cNvSpPr>
            <a:spLocks noChangeArrowheads="1"/>
          </p:cNvSpPr>
          <p:nvPr/>
        </p:nvSpPr>
        <p:spPr bwMode="auto">
          <a:xfrm>
            <a:off x="3008313" y="2474913"/>
            <a:ext cx="128587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9" name="Freeform 154"/>
          <p:cNvSpPr/>
          <p:nvPr/>
        </p:nvSpPr>
        <p:spPr bwMode="auto">
          <a:xfrm>
            <a:off x="3286125" y="2603500"/>
            <a:ext cx="306388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0" name="Oval 155"/>
          <p:cNvSpPr>
            <a:spLocks noChangeArrowheads="1"/>
          </p:cNvSpPr>
          <p:nvPr/>
        </p:nvSpPr>
        <p:spPr bwMode="auto">
          <a:xfrm>
            <a:off x="3376613" y="2474913"/>
            <a:ext cx="127000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1" name="Freeform 156"/>
          <p:cNvSpPr/>
          <p:nvPr/>
        </p:nvSpPr>
        <p:spPr bwMode="auto">
          <a:xfrm>
            <a:off x="3652838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2" name="Oval 157"/>
          <p:cNvSpPr>
            <a:spLocks noChangeArrowheads="1"/>
          </p:cNvSpPr>
          <p:nvPr/>
        </p:nvSpPr>
        <p:spPr bwMode="auto">
          <a:xfrm>
            <a:off x="3743325" y="2474913"/>
            <a:ext cx="119063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3" name="Freeform 158"/>
          <p:cNvSpPr/>
          <p:nvPr/>
        </p:nvSpPr>
        <p:spPr bwMode="auto">
          <a:xfrm>
            <a:off x="2184400" y="2603500"/>
            <a:ext cx="309563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4" name="Oval 159"/>
          <p:cNvSpPr>
            <a:spLocks noChangeArrowheads="1"/>
          </p:cNvSpPr>
          <p:nvPr/>
        </p:nvSpPr>
        <p:spPr bwMode="auto">
          <a:xfrm>
            <a:off x="2276475" y="2474913"/>
            <a:ext cx="119063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5" name="Freeform 160"/>
          <p:cNvSpPr/>
          <p:nvPr/>
        </p:nvSpPr>
        <p:spPr bwMode="auto">
          <a:xfrm>
            <a:off x="2544763" y="2603500"/>
            <a:ext cx="306387" cy="650875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6" name="Oval 161"/>
          <p:cNvSpPr>
            <a:spLocks noChangeArrowheads="1"/>
          </p:cNvSpPr>
          <p:nvPr/>
        </p:nvSpPr>
        <p:spPr bwMode="auto">
          <a:xfrm>
            <a:off x="477838" y="2474913"/>
            <a:ext cx="120650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7" name="Freeform 162"/>
          <p:cNvSpPr/>
          <p:nvPr/>
        </p:nvSpPr>
        <p:spPr bwMode="auto">
          <a:xfrm>
            <a:off x="4746625" y="2603500"/>
            <a:ext cx="306388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8" name="Oval 163"/>
          <p:cNvSpPr>
            <a:spLocks noChangeArrowheads="1"/>
          </p:cNvSpPr>
          <p:nvPr/>
        </p:nvSpPr>
        <p:spPr bwMode="auto">
          <a:xfrm>
            <a:off x="4835525" y="2474913"/>
            <a:ext cx="120650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9" name="Freeform 164"/>
          <p:cNvSpPr/>
          <p:nvPr/>
        </p:nvSpPr>
        <p:spPr bwMode="auto">
          <a:xfrm>
            <a:off x="5106988" y="2593975"/>
            <a:ext cx="306387" cy="6524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0" name="Oval 165"/>
          <p:cNvSpPr>
            <a:spLocks noChangeArrowheads="1"/>
          </p:cNvSpPr>
          <p:nvPr/>
        </p:nvSpPr>
        <p:spPr bwMode="auto">
          <a:xfrm>
            <a:off x="5203825" y="2474913"/>
            <a:ext cx="120650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1" name="Freeform 166"/>
          <p:cNvSpPr/>
          <p:nvPr/>
        </p:nvSpPr>
        <p:spPr bwMode="auto">
          <a:xfrm>
            <a:off x="5472113" y="2603500"/>
            <a:ext cx="306387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2" name="Oval 167"/>
          <p:cNvSpPr>
            <a:spLocks noChangeArrowheads="1"/>
          </p:cNvSpPr>
          <p:nvPr/>
        </p:nvSpPr>
        <p:spPr bwMode="auto">
          <a:xfrm>
            <a:off x="5570538" y="2474913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3" name="Freeform 168"/>
          <p:cNvSpPr/>
          <p:nvPr/>
        </p:nvSpPr>
        <p:spPr bwMode="auto">
          <a:xfrm>
            <a:off x="4005263" y="2603500"/>
            <a:ext cx="306387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4" name="Oval 169"/>
          <p:cNvSpPr>
            <a:spLocks noChangeArrowheads="1"/>
          </p:cNvSpPr>
          <p:nvPr/>
        </p:nvSpPr>
        <p:spPr bwMode="auto">
          <a:xfrm>
            <a:off x="4094163" y="2474913"/>
            <a:ext cx="128587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5" name="Freeform 170"/>
          <p:cNvSpPr/>
          <p:nvPr/>
        </p:nvSpPr>
        <p:spPr bwMode="auto">
          <a:xfrm>
            <a:off x="4371975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6" name="Oval 171"/>
          <p:cNvSpPr>
            <a:spLocks noChangeArrowheads="1"/>
          </p:cNvSpPr>
          <p:nvPr/>
        </p:nvSpPr>
        <p:spPr bwMode="auto">
          <a:xfrm>
            <a:off x="4462463" y="2474913"/>
            <a:ext cx="127000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7" name="Freeform 172"/>
          <p:cNvSpPr/>
          <p:nvPr/>
        </p:nvSpPr>
        <p:spPr bwMode="auto">
          <a:xfrm>
            <a:off x="1100138" y="3455988"/>
            <a:ext cx="307975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8" name="Oval 173"/>
          <p:cNvSpPr>
            <a:spLocks noChangeArrowheads="1"/>
          </p:cNvSpPr>
          <p:nvPr/>
        </p:nvSpPr>
        <p:spPr bwMode="auto">
          <a:xfrm>
            <a:off x="1190625" y="3321050"/>
            <a:ext cx="119063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9" name="Freeform 174"/>
          <p:cNvSpPr/>
          <p:nvPr/>
        </p:nvSpPr>
        <p:spPr bwMode="auto">
          <a:xfrm>
            <a:off x="1458913" y="3455988"/>
            <a:ext cx="307975" cy="652462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0" name="Oval 175"/>
          <p:cNvSpPr>
            <a:spLocks noChangeArrowheads="1"/>
          </p:cNvSpPr>
          <p:nvPr/>
        </p:nvSpPr>
        <p:spPr bwMode="auto">
          <a:xfrm>
            <a:off x="1557338" y="3321050"/>
            <a:ext cx="119062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1" name="Freeform 176"/>
          <p:cNvSpPr/>
          <p:nvPr/>
        </p:nvSpPr>
        <p:spPr bwMode="auto">
          <a:xfrm>
            <a:off x="1838325" y="3455988"/>
            <a:ext cx="306388" cy="6524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2" name="Oval 177"/>
          <p:cNvSpPr>
            <a:spLocks noChangeArrowheads="1"/>
          </p:cNvSpPr>
          <p:nvPr/>
        </p:nvSpPr>
        <p:spPr bwMode="auto">
          <a:xfrm>
            <a:off x="1935163" y="3321050"/>
            <a:ext cx="120650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3" name="Freeform 178"/>
          <p:cNvSpPr/>
          <p:nvPr/>
        </p:nvSpPr>
        <p:spPr bwMode="auto">
          <a:xfrm>
            <a:off x="357188" y="3455988"/>
            <a:ext cx="309562" cy="6524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4" name="Oval 179"/>
          <p:cNvSpPr>
            <a:spLocks noChangeArrowheads="1"/>
          </p:cNvSpPr>
          <p:nvPr/>
        </p:nvSpPr>
        <p:spPr bwMode="auto">
          <a:xfrm>
            <a:off x="449263" y="3321050"/>
            <a:ext cx="125412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5" name="Freeform 180"/>
          <p:cNvSpPr/>
          <p:nvPr/>
        </p:nvSpPr>
        <p:spPr bwMode="auto">
          <a:xfrm>
            <a:off x="725488" y="3455988"/>
            <a:ext cx="306387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6" name="Oval 181"/>
          <p:cNvSpPr>
            <a:spLocks noChangeArrowheads="1"/>
          </p:cNvSpPr>
          <p:nvPr/>
        </p:nvSpPr>
        <p:spPr bwMode="auto">
          <a:xfrm>
            <a:off x="814388" y="3321050"/>
            <a:ext cx="128587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7" name="Freeform 182"/>
          <p:cNvSpPr/>
          <p:nvPr/>
        </p:nvSpPr>
        <p:spPr bwMode="auto">
          <a:xfrm>
            <a:off x="2935288" y="3455988"/>
            <a:ext cx="306387" cy="6524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8" name="Oval 183"/>
          <p:cNvSpPr>
            <a:spLocks noChangeArrowheads="1"/>
          </p:cNvSpPr>
          <p:nvPr/>
        </p:nvSpPr>
        <p:spPr bwMode="auto">
          <a:xfrm>
            <a:off x="3024188" y="3321050"/>
            <a:ext cx="128587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9" name="Freeform 184"/>
          <p:cNvSpPr/>
          <p:nvPr/>
        </p:nvSpPr>
        <p:spPr bwMode="auto">
          <a:xfrm>
            <a:off x="3302000" y="3455988"/>
            <a:ext cx="306388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0" name="Oval 185"/>
          <p:cNvSpPr>
            <a:spLocks noChangeArrowheads="1"/>
          </p:cNvSpPr>
          <p:nvPr/>
        </p:nvSpPr>
        <p:spPr bwMode="auto">
          <a:xfrm>
            <a:off x="3392488" y="3321050"/>
            <a:ext cx="127000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1" name="Freeform 186"/>
          <p:cNvSpPr/>
          <p:nvPr/>
        </p:nvSpPr>
        <p:spPr bwMode="auto">
          <a:xfrm>
            <a:off x="3668713" y="3455988"/>
            <a:ext cx="307975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2" name="Oval 187"/>
          <p:cNvSpPr>
            <a:spLocks noChangeArrowheads="1"/>
          </p:cNvSpPr>
          <p:nvPr/>
        </p:nvSpPr>
        <p:spPr bwMode="auto">
          <a:xfrm>
            <a:off x="3759200" y="3321050"/>
            <a:ext cx="119063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3" name="Freeform 188"/>
          <p:cNvSpPr/>
          <p:nvPr/>
        </p:nvSpPr>
        <p:spPr bwMode="auto">
          <a:xfrm>
            <a:off x="2197100" y="3455988"/>
            <a:ext cx="307975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4" name="Oval 189"/>
          <p:cNvSpPr>
            <a:spLocks noChangeArrowheads="1"/>
          </p:cNvSpPr>
          <p:nvPr/>
        </p:nvSpPr>
        <p:spPr bwMode="auto">
          <a:xfrm>
            <a:off x="2287588" y="3321050"/>
            <a:ext cx="119062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5" name="Freeform 190"/>
          <p:cNvSpPr/>
          <p:nvPr/>
        </p:nvSpPr>
        <p:spPr bwMode="auto">
          <a:xfrm>
            <a:off x="2560638" y="3455988"/>
            <a:ext cx="306387" cy="652462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6" name="Oval 191"/>
          <p:cNvSpPr>
            <a:spLocks noChangeArrowheads="1"/>
          </p:cNvSpPr>
          <p:nvPr/>
        </p:nvSpPr>
        <p:spPr bwMode="auto">
          <a:xfrm>
            <a:off x="2657475" y="3321050"/>
            <a:ext cx="120650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7" name="Freeform 192"/>
          <p:cNvSpPr/>
          <p:nvPr/>
        </p:nvSpPr>
        <p:spPr bwMode="auto">
          <a:xfrm>
            <a:off x="4762500" y="3455988"/>
            <a:ext cx="306388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8" name="Oval 193"/>
          <p:cNvSpPr>
            <a:spLocks noChangeArrowheads="1"/>
          </p:cNvSpPr>
          <p:nvPr/>
        </p:nvSpPr>
        <p:spPr bwMode="auto">
          <a:xfrm>
            <a:off x="4851400" y="3321050"/>
            <a:ext cx="120650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9" name="Freeform 194"/>
          <p:cNvSpPr/>
          <p:nvPr/>
        </p:nvSpPr>
        <p:spPr bwMode="auto">
          <a:xfrm>
            <a:off x="5122863" y="3455988"/>
            <a:ext cx="306387" cy="652462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0" name="Oval 195"/>
          <p:cNvSpPr>
            <a:spLocks noChangeArrowheads="1"/>
          </p:cNvSpPr>
          <p:nvPr/>
        </p:nvSpPr>
        <p:spPr bwMode="auto">
          <a:xfrm>
            <a:off x="5203825" y="3321050"/>
            <a:ext cx="120650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1" name="Freeform 196"/>
          <p:cNvSpPr/>
          <p:nvPr/>
        </p:nvSpPr>
        <p:spPr bwMode="auto">
          <a:xfrm>
            <a:off x="5487988" y="3455988"/>
            <a:ext cx="306387" cy="6524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2" name="Oval 197"/>
          <p:cNvSpPr>
            <a:spLocks noChangeArrowheads="1"/>
          </p:cNvSpPr>
          <p:nvPr/>
        </p:nvSpPr>
        <p:spPr bwMode="auto">
          <a:xfrm>
            <a:off x="5570538" y="3321050"/>
            <a:ext cx="119062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3" name="Freeform 198"/>
          <p:cNvSpPr/>
          <p:nvPr/>
        </p:nvSpPr>
        <p:spPr bwMode="auto">
          <a:xfrm>
            <a:off x="4021138" y="3455988"/>
            <a:ext cx="306387" cy="6524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4" name="Oval 199"/>
          <p:cNvSpPr>
            <a:spLocks noChangeArrowheads="1"/>
          </p:cNvSpPr>
          <p:nvPr/>
        </p:nvSpPr>
        <p:spPr bwMode="auto">
          <a:xfrm>
            <a:off x="4110038" y="3321050"/>
            <a:ext cx="128587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5" name="Freeform 200"/>
          <p:cNvSpPr/>
          <p:nvPr/>
        </p:nvSpPr>
        <p:spPr bwMode="auto">
          <a:xfrm>
            <a:off x="4387850" y="3455988"/>
            <a:ext cx="307975" cy="6524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6" name="Oval 201"/>
          <p:cNvSpPr>
            <a:spLocks noChangeArrowheads="1"/>
          </p:cNvSpPr>
          <p:nvPr/>
        </p:nvSpPr>
        <p:spPr bwMode="auto">
          <a:xfrm>
            <a:off x="4478338" y="3321050"/>
            <a:ext cx="127000" cy="12858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Freeform 166"/>
          <p:cNvSpPr/>
          <p:nvPr/>
        </p:nvSpPr>
        <p:spPr bwMode="auto">
          <a:xfrm>
            <a:off x="5492750" y="1752600"/>
            <a:ext cx="306388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0" name="Oval 167"/>
          <p:cNvSpPr>
            <a:spLocks noChangeArrowheads="1"/>
          </p:cNvSpPr>
          <p:nvPr/>
        </p:nvSpPr>
        <p:spPr bwMode="auto">
          <a:xfrm>
            <a:off x="5205413" y="1614488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1" name="Freeform 166"/>
          <p:cNvSpPr/>
          <p:nvPr/>
        </p:nvSpPr>
        <p:spPr bwMode="auto">
          <a:xfrm>
            <a:off x="5127625" y="1747838"/>
            <a:ext cx="306388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2" name="Oval 167"/>
          <p:cNvSpPr>
            <a:spLocks noChangeArrowheads="1"/>
          </p:cNvSpPr>
          <p:nvPr/>
        </p:nvSpPr>
        <p:spPr bwMode="auto">
          <a:xfrm>
            <a:off x="5570538" y="1614488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4" name="Freeform 158"/>
          <p:cNvSpPr/>
          <p:nvPr/>
        </p:nvSpPr>
        <p:spPr bwMode="auto">
          <a:xfrm>
            <a:off x="1462088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5" name="Oval 159"/>
          <p:cNvSpPr>
            <a:spLocks noChangeArrowheads="1"/>
          </p:cNvSpPr>
          <p:nvPr/>
        </p:nvSpPr>
        <p:spPr bwMode="auto">
          <a:xfrm>
            <a:off x="1557338" y="2474913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6" name="Freeform 158"/>
          <p:cNvSpPr/>
          <p:nvPr/>
        </p:nvSpPr>
        <p:spPr bwMode="auto">
          <a:xfrm>
            <a:off x="1100138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7" name="Oval 159"/>
          <p:cNvSpPr>
            <a:spLocks noChangeArrowheads="1"/>
          </p:cNvSpPr>
          <p:nvPr/>
        </p:nvSpPr>
        <p:spPr bwMode="auto">
          <a:xfrm>
            <a:off x="2643188" y="2484438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8" name="Freeform 158"/>
          <p:cNvSpPr/>
          <p:nvPr/>
        </p:nvSpPr>
        <p:spPr bwMode="auto">
          <a:xfrm>
            <a:off x="723900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9" name="Oval 159"/>
          <p:cNvSpPr>
            <a:spLocks noChangeArrowheads="1"/>
          </p:cNvSpPr>
          <p:nvPr/>
        </p:nvSpPr>
        <p:spPr bwMode="auto">
          <a:xfrm>
            <a:off x="1179513" y="2474913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0" name="Freeform 158"/>
          <p:cNvSpPr/>
          <p:nvPr/>
        </p:nvSpPr>
        <p:spPr bwMode="auto">
          <a:xfrm>
            <a:off x="384175" y="2603500"/>
            <a:ext cx="307975" cy="650875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1" name="Oval 159"/>
          <p:cNvSpPr>
            <a:spLocks noChangeArrowheads="1"/>
          </p:cNvSpPr>
          <p:nvPr/>
        </p:nvSpPr>
        <p:spPr bwMode="auto">
          <a:xfrm>
            <a:off x="814388" y="2474913"/>
            <a:ext cx="119062" cy="119062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" name="Freeform 118"/>
          <p:cNvSpPr/>
          <p:nvPr/>
        </p:nvSpPr>
        <p:spPr bwMode="auto">
          <a:xfrm>
            <a:off x="3648075" y="1752600"/>
            <a:ext cx="309563" cy="650875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113A59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7" name="TextBox 223"/>
          <p:cNvSpPr txBox="1"/>
          <p:nvPr/>
        </p:nvSpPr>
        <p:spPr>
          <a:xfrm>
            <a:off x="6188234" y="3011170"/>
            <a:ext cx="248793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700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6600" b="1" dirty="0">
                <a:solidFill>
                  <a:srgbClr val="113A59"/>
                </a:solidFill>
                <a:latin typeface="方正中等线简体" pitchFamily="65" charset="-122"/>
                <a:ea typeface="方正中等线简体" pitchFamily="65" charset="-122"/>
              </a:rPr>
              <a:t>28.3%</a:t>
            </a:r>
            <a:endParaRPr lang="zh-CN" altLang="en-US" sz="6600" b="1" dirty="0">
              <a:solidFill>
                <a:srgbClr val="113A59"/>
              </a:solidFill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128" name="Content Placeholder 2"/>
          <p:cNvSpPr txBox="1"/>
          <p:nvPr/>
        </p:nvSpPr>
        <p:spPr>
          <a:xfrm>
            <a:off x="6053455" y="996950"/>
            <a:ext cx="2757170" cy="155257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113A59"/>
                </a:solidFill>
                <a:latin typeface="+mn-ea"/>
                <a:sym typeface="+mn-ea"/>
              </a:rPr>
              <a:t>截止</a:t>
            </a:r>
            <a:r>
              <a:rPr lang="en-US" altLang="zh-CN" sz="2000" b="1" dirty="0">
                <a:solidFill>
                  <a:srgbClr val="113A59"/>
                </a:solidFill>
                <a:latin typeface="+mn-ea"/>
                <a:sym typeface="+mn-ea"/>
              </a:rPr>
              <a:t>2016</a:t>
            </a:r>
            <a:r>
              <a:rPr lang="zh-CN" altLang="en-US" sz="2000" b="1" dirty="0">
                <a:solidFill>
                  <a:srgbClr val="113A59"/>
                </a:solidFill>
                <a:latin typeface="+mn-ea"/>
                <a:sym typeface="+mn-ea"/>
              </a:rPr>
              <a:t>年末，专任教师</a:t>
            </a:r>
            <a:r>
              <a:rPr lang="en-US" altLang="zh-CN" sz="2000" b="1" dirty="0">
                <a:solidFill>
                  <a:srgbClr val="113A59"/>
                </a:solidFill>
                <a:latin typeface="+mn-ea"/>
                <a:sym typeface="+mn-ea"/>
              </a:rPr>
              <a:t>106</a:t>
            </a:r>
            <a:r>
              <a:rPr lang="zh-CN" altLang="en-US" sz="2000" b="1" dirty="0">
                <a:solidFill>
                  <a:srgbClr val="113A59"/>
                </a:solidFill>
                <a:latin typeface="+mn-ea"/>
                <a:sym typeface="+mn-ea"/>
              </a:rPr>
              <a:t>人，具有高级职称的教师</a:t>
            </a:r>
            <a:r>
              <a:rPr lang="en-US" altLang="zh-CN" sz="2000" b="1" dirty="0">
                <a:solidFill>
                  <a:srgbClr val="113A59"/>
                </a:solidFill>
                <a:latin typeface="+mn-ea"/>
                <a:sym typeface="+mn-ea"/>
              </a:rPr>
              <a:t>30</a:t>
            </a:r>
            <a:r>
              <a:rPr lang="zh-CN" altLang="en-US" sz="2000" b="1" dirty="0">
                <a:solidFill>
                  <a:srgbClr val="113A59"/>
                </a:solidFill>
                <a:latin typeface="+mn-ea"/>
                <a:sym typeface="+mn-ea"/>
              </a:rPr>
              <a:t>人，占教师总量的</a:t>
            </a:r>
            <a:r>
              <a:rPr lang="en-US" altLang="zh-CN" sz="2000" b="1" dirty="0">
                <a:solidFill>
                  <a:srgbClr val="113A59"/>
                </a:solidFill>
                <a:latin typeface="+mn-ea"/>
                <a:sym typeface="+mn-ea"/>
              </a:rPr>
              <a:t>28.3%</a:t>
            </a:r>
            <a:endParaRPr lang="en-US" sz="2000" dirty="0">
              <a:solidFill>
                <a:srgbClr val="113A59"/>
              </a:solidFill>
            </a:endParaRPr>
          </a:p>
        </p:txBody>
      </p:sp>
      <p:sp>
        <p:nvSpPr>
          <p:cNvPr id="43101" name="文本框 3"/>
          <p:cNvSpPr txBox="1">
            <a:spLocks noChangeArrowheads="1"/>
          </p:cNvSpPr>
          <p:nvPr/>
        </p:nvSpPr>
        <p:spPr bwMode="auto">
          <a:xfrm>
            <a:off x="1158427" y="123478"/>
            <a:ext cx="243408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sym typeface="+mn-ea"/>
              </a:rPr>
              <a:t>1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sym typeface="+mn-ea"/>
              </a:rPr>
              <a:t>、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学科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队伍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-PUA" panose="02010600030101010101" charset="-122"/>
              <a:ea typeface="宋体-PUA" panose="02010600030101010101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6"/>
          <p:cNvSpPr/>
          <p:nvPr/>
        </p:nvSpPr>
        <p:spPr bwMode="auto">
          <a:xfrm>
            <a:off x="671513" y="1228725"/>
            <a:ext cx="3414712" cy="2082800"/>
          </a:xfrm>
          <a:custGeom>
            <a:avLst/>
            <a:gdLst>
              <a:gd name="T0" fmla="*/ 3414713 w 1377"/>
              <a:gd name="T1" fmla="*/ 448847 h 840"/>
              <a:gd name="T2" fmla="*/ 2564135 w 1377"/>
              <a:gd name="T3" fmla="*/ 223184 h 840"/>
              <a:gd name="T4" fmla="*/ 1713556 w 1377"/>
              <a:gd name="T5" fmla="*/ 0 h 840"/>
              <a:gd name="T6" fmla="*/ 850578 w 1377"/>
              <a:gd name="T7" fmla="*/ 223184 h 840"/>
              <a:gd name="T8" fmla="*/ 0 w 1377"/>
              <a:gd name="T9" fmla="*/ 448847 h 840"/>
              <a:gd name="T10" fmla="*/ 0 w 1377"/>
              <a:gd name="T11" fmla="*/ 448847 h 840"/>
              <a:gd name="T12" fmla="*/ 0 w 1377"/>
              <a:gd name="T13" fmla="*/ 2083049 h 840"/>
              <a:gd name="T14" fmla="*/ 3414713 w 1377"/>
              <a:gd name="T15" fmla="*/ 2083049 h 840"/>
              <a:gd name="T16" fmla="*/ 3414713 w 1377"/>
              <a:gd name="T17" fmla="*/ 448847 h 840"/>
              <a:gd name="T18" fmla="*/ 3414713 w 1377"/>
              <a:gd name="T19" fmla="*/ 448847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77"/>
              <a:gd name="T31" fmla="*/ 0 h 840"/>
              <a:gd name="T32" fmla="*/ 1377 w 1377"/>
              <a:gd name="T33" fmla="*/ 840 h 8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77" h="840">
                <a:moveTo>
                  <a:pt x="1377" y="181"/>
                </a:moveTo>
                <a:lnTo>
                  <a:pt x="1034" y="90"/>
                </a:lnTo>
                <a:lnTo>
                  <a:pt x="691" y="0"/>
                </a:lnTo>
                <a:lnTo>
                  <a:pt x="343" y="90"/>
                </a:lnTo>
                <a:lnTo>
                  <a:pt x="0" y="181"/>
                </a:lnTo>
                <a:lnTo>
                  <a:pt x="0" y="840"/>
                </a:lnTo>
                <a:lnTo>
                  <a:pt x="1377" y="840"/>
                </a:lnTo>
                <a:lnTo>
                  <a:pt x="1377" y="181"/>
                </a:lnTo>
                <a:close/>
              </a:path>
            </a:pathLst>
          </a:custGeom>
          <a:solidFill>
            <a:srgbClr val="113A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4" name="Freeform 7"/>
          <p:cNvSpPr/>
          <p:nvPr/>
        </p:nvSpPr>
        <p:spPr bwMode="auto">
          <a:xfrm>
            <a:off x="671513" y="3497263"/>
            <a:ext cx="3414712" cy="1370012"/>
          </a:xfrm>
          <a:custGeom>
            <a:avLst/>
            <a:gdLst>
              <a:gd name="T0" fmla="*/ 0 w 1377"/>
              <a:gd name="T1" fmla="*/ 0 h 519"/>
              <a:gd name="T2" fmla="*/ 0 w 1377"/>
              <a:gd name="T3" fmla="*/ 881461 h 519"/>
              <a:gd name="T4" fmla="*/ 0 w 1377"/>
              <a:gd name="T5" fmla="*/ 881461 h 519"/>
              <a:gd name="T6" fmla="*/ 850657 w 1377"/>
              <a:gd name="T7" fmla="*/ 1118980 h 519"/>
              <a:gd name="T8" fmla="*/ 1713715 w 1377"/>
              <a:gd name="T9" fmla="*/ 1369695 h 519"/>
              <a:gd name="T10" fmla="*/ 2564373 w 1377"/>
              <a:gd name="T11" fmla="*/ 1118980 h 519"/>
              <a:gd name="T12" fmla="*/ 3415030 w 1377"/>
              <a:gd name="T13" fmla="*/ 881461 h 519"/>
              <a:gd name="T14" fmla="*/ 3415030 w 1377"/>
              <a:gd name="T15" fmla="*/ 881461 h 519"/>
              <a:gd name="T16" fmla="*/ 3415030 w 1377"/>
              <a:gd name="T17" fmla="*/ 0 h 519"/>
              <a:gd name="T18" fmla="*/ 0 w 1377"/>
              <a:gd name="T19" fmla="*/ 0 h 5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77"/>
              <a:gd name="T31" fmla="*/ 0 h 519"/>
              <a:gd name="T32" fmla="*/ 1377 w 1377"/>
              <a:gd name="T33" fmla="*/ 519 h 5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77" h="519">
                <a:moveTo>
                  <a:pt x="0" y="0"/>
                </a:moveTo>
                <a:lnTo>
                  <a:pt x="0" y="334"/>
                </a:lnTo>
                <a:lnTo>
                  <a:pt x="343" y="424"/>
                </a:lnTo>
                <a:lnTo>
                  <a:pt x="691" y="519"/>
                </a:lnTo>
                <a:lnTo>
                  <a:pt x="1034" y="424"/>
                </a:lnTo>
                <a:lnTo>
                  <a:pt x="1377" y="334"/>
                </a:lnTo>
                <a:lnTo>
                  <a:pt x="1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4D86B3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TextBox 269"/>
          <p:cNvSpPr txBox="1"/>
          <p:nvPr/>
        </p:nvSpPr>
        <p:spPr>
          <a:xfrm>
            <a:off x="1574800" y="1911350"/>
            <a:ext cx="1609725" cy="973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700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5400" dirty="0" smtClean="0">
                <a:solidFill>
                  <a:srgbClr val="F3C953"/>
                </a:solidFill>
              </a:rPr>
              <a:t>81</a:t>
            </a:r>
            <a:r>
              <a:rPr lang="en-US" altLang="zh-CN" sz="4500" dirty="0" smtClean="0">
                <a:solidFill>
                  <a:srgbClr val="F3C953"/>
                </a:solidFill>
              </a:rPr>
              <a:t>%</a:t>
            </a:r>
            <a:endParaRPr lang="zh-CN" altLang="en-US" sz="5400" dirty="0">
              <a:solidFill>
                <a:srgbClr val="F3C953"/>
              </a:solidFill>
            </a:endParaRPr>
          </a:p>
        </p:txBody>
      </p:sp>
      <p:sp>
        <p:nvSpPr>
          <p:cNvPr id="40" name="TextBox 270"/>
          <p:cNvSpPr txBox="1"/>
          <p:nvPr/>
        </p:nvSpPr>
        <p:spPr>
          <a:xfrm>
            <a:off x="1641475" y="3636963"/>
            <a:ext cx="1476375" cy="825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700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4500" dirty="0" smtClean="0">
                <a:solidFill>
                  <a:srgbClr val="F3C953"/>
                </a:solidFill>
              </a:rPr>
              <a:t>13%</a:t>
            </a:r>
            <a:endParaRPr lang="zh-CN" altLang="en-US" sz="5400" dirty="0">
              <a:solidFill>
                <a:srgbClr val="F3C953"/>
              </a:solidFill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757103" y="1283970"/>
            <a:ext cx="3841750" cy="2228850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113A59"/>
                </a:solidFill>
                <a:latin typeface="+mn-ea"/>
                <a:sym typeface="+mn-ea"/>
              </a:rPr>
              <a:t>专任教师中具有博士学位者</a:t>
            </a:r>
            <a:r>
              <a:rPr lang="en-US" altLang="zh-CN" sz="2800" b="1" dirty="0">
                <a:solidFill>
                  <a:srgbClr val="113A59"/>
                </a:solidFill>
                <a:latin typeface="+mn-ea"/>
                <a:sym typeface="+mn-ea"/>
              </a:rPr>
              <a:t>3</a:t>
            </a:r>
            <a:r>
              <a:rPr lang="zh-CN" altLang="en-US" sz="2800" b="1" dirty="0">
                <a:solidFill>
                  <a:srgbClr val="113A59"/>
                </a:solidFill>
                <a:latin typeface="+mn-ea"/>
                <a:sym typeface="+mn-ea"/>
              </a:rPr>
              <a:t>人，在读博士</a:t>
            </a:r>
            <a:r>
              <a:rPr lang="en-US" altLang="zh-CN" sz="2800" b="1" dirty="0">
                <a:solidFill>
                  <a:srgbClr val="113A59"/>
                </a:solidFill>
                <a:latin typeface="+mn-ea"/>
                <a:sym typeface="+mn-ea"/>
              </a:rPr>
              <a:t>11</a:t>
            </a:r>
            <a:r>
              <a:rPr lang="zh-CN" altLang="en-US" sz="2800" b="1" dirty="0">
                <a:solidFill>
                  <a:srgbClr val="113A59"/>
                </a:solidFill>
                <a:latin typeface="+mn-ea"/>
                <a:sym typeface="+mn-ea"/>
              </a:rPr>
              <a:t>人，具有硕士学位者</a:t>
            </a:r>
            <a:r>
              <a:rPr lang="en-US" altLang="zh-CN" sz="2800" b="1" dirty="0">
                <a:solidFill>
                  <a:srgbClr val="113A59"/>
                </a:solidFill>
                <a:latin typeface="+mn-ea"/>
                <a:sym typeface="+mn-ea"/>
              </a:rPr>
              <a:t>86</a:t>
            </a:r>
            <a:r>
              <a:rPr lang="zh-CN" altLang="en-US" sz="2800" b="1" dirty="0">
                <a:solidFill>
                  <a:srgbClr val="113A59"/>
                </a:solidFill>
                <a:latin typeface="+mn-ea"/>
                <a:sym typeface="+mn-ea"/>
              </a:rPr>
              <a:t>人，分别占教师总数的</a:t>
            </a:r>
            <a:r>
              <a:rPr lang="en-US" altLang="zh-CN" sz="2800" b="1" dirty="0">
                <a:solidFill>
                  <a:srgbClr val="113A59"/>
                </a:solidFill>
                <a:latin typeface="+mn-ea"/>
                <a:sym typeface="+mn-ea"/>
              </a:rPr>
              <a:t>13.2%</a:t>
            </a:r>
            <a:r>
              <a:rPr lang="zh-CN" altLang="en-US" sz="2800" b="1" dirty="0">
                <a:solidFill>
                  <a:srgbClr val="113A59"/>
                </a:solidFill>
                <a:latin typeface="+mn-ea"/>
                <a:sym typeface="+mn-ea"/>
              </a:rPr>
              <a:t>和</a:t>
            </a:r>
            <a:r>
              <a:rPr lang="en-US" altLang="zh-CN" sz="2800" b="1" dirty="0">
                <a:solidFill>
                  <a:srgbClr val="113A59"/>
                </a:solidFill>
                <a:latin typeface="+mn-ea"/>
                <a:sym typeface="+mn-ea"/>
              </a:rPr>
              <a:t>81%</a:t>
            </a:r>
            <a:r>
              <a:rPr lang="zh-CN" altLang="en-US" sz="2800" b="1" dirty="0">
                <a:solidFill>
                  <a:srgbClr val="113A59"/>
                </a:solidFill>
                <a:latin typeface="+mn-ea"/>
                <a:sym typeface="+mn-ea"/>
              </a:rPr>
              <a:t>；</a:t>
            </a:r>
          </a:p>
        </p:txBody>
      </p:sp>
      <p:sp>
        <p:nvSpPr>
          <p:cNvPr id="44038" name="文本框 3"/>
          <p:cNvSpPr txBox="1">
            <a:spLocks noChangeArrowheads="1"/>
          </p:cNvSpPr>
          <p:nvPr/>
        </p:nvSpPr>
        <p:spPr bwMode="auto">
          <a:xfrm>
            <a:off x="885824" y="123478"/>
            <a:ext cx="23180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sym typeface="+mn-ea"/>
              </a:rPr>
              <a:t>1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sym typeface="+mn-ea"/>
              </a:rPr>
              <a:t>、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学科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队伍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reeform 6"/>
          <p:cNvSpPr/>
          <p:nvPr/>
        </p:nvSpPr>
        <p:spPr bwMode="auto">
          <a:xfrm>
            <a:off x="7894955" y="2555240"/>
            <a:ext cx="1200150" cy="1765935"/>
          </a:xfrm>
          <a:custGeom>
            <a:avLst/>
            <a:gdLst>
              <a:gd name="T0" fmla="*/ 601051 w 615"/>
              <a:gd name="T1" fmla="*/ 0 h 408"/>
              <a:gd name="T2" fmla="*/ 899625 w 615"/>
              <a:gd name="T3" fmla="*/ 822120 h 408"/>
              <a:gd name="T4" fmla="*/ 1200150 w 615"/>
              <a:gd name="T5" fmla="*/ 1668780 h 408"/>
              <a:gd name="T6" fmla="*/ 601051 w 615"/>
              <a:gd name="T7" fmla="*/ 1668780 h 408"/>
              <a:gd name="T8" fmla="*/ 0 w 615"/>
              <a:gd name="T9" fmla="*/ 1668780 h 408"/>
              <a:gd name="T10" fmla="*/ 300525 w 615"/>
              <a:gd name="T11" fmla="*/ 822120 h 408"/>
              <a:gd name="T12" fmla="*/ 601051 w 615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408"/>
              <a:gd name="T23" fmla="*/ 615 w 615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4D86B3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58" name="Freeform 9"/>
          <p:cNvSpPr/>
          <p:nvPr/>
        </p:nvSpPr>
        <p:spPr bwMode="auto">
          <a:xfrm>
            <a:off x="7078980" y="3130550"/>
            <a:ext cx="1198245" cy="1179830"/>
          </a:xfrm>
          <a:custGeom>
            <a:avLst/>
            <a:gdLst>
              <a:gd name="T0" fmla="*/ 599123 w 614"/>
              <a:gd name="T1" fmla="*/ 0 h 636"/>
              <a:gd name="T2" fmla="*/ 899659 w 614"/>
              <a:gd name="T3" fmla="*/ 569200 h 636"/>
              <a:gd name="T4" fmla="*/ 1198245 w 614"/>
              <a:gd name="T5" fmla="*/ 1127760 h 636"/>
              <a:gd name="T6" fmla="*/ 599123 w 614"/>
              <a:gd name="T7" fmla="*/ 1127760 h 636"/>
              <a:gd name="T8" fmla="*/ 0 w 614"/>
              <a:gd name="T9" fmla="*/ 1127760 h 636"/>
              <a:gd name="T10" fmla="*/ 300537 w 614"/>
              <a:gd name="T11" fmla="*/ 569200 h 636"/>
              <a:gd name="T12" fmla="*/ 599123 w 614"/>
              <a:gd name="T13" fmla="*/ 0 h 6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636"/>
              <a:gd name="T23" fmla="*/ 614 w 614"/>
              <a:gd name="T24" fmla="*/ 636 h 6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rgbClr val="113A59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59" name="Freeform 8"/>
          <p:cNvSpPr/>
          <p:nvPr/>
        </p:nvSpPr>
        <p:spPr bwMode="auto">
          <a:xfrm>
            <a:off x="6043930" y="615950"/>
            <a:ext cx="1356995" cy="3694430"/>
          </a:xfrm>
          <a:custGeom>
            <a:avLst/>
            <a:gdLst>
              <a:gd name="T0" fmla="*/ 599123 w 614"/>
              <a:gd name="T1" fmla="*/ 0 h 1365"/>
              <a:gd name="T2" fmla="*/ 899659 w 614"/>
              <a:gd name="T3" fmla="*/ 1800810 h 1365"/>
              <a:gd name="T4" fmla="*/ 1198245 w 614"/>
              <a:gd name="T5" fmla="*/ 3604260 h 1365"/>
              <a:gd name="T6" fmla="*/ 599123 w 614"/>
              <a:gd name="T7" fmla="*/ 3604260 h 1365"/>
              <a:gd name="T8" fmla="*/ 0 w 614"/>
              <a:gd name="T9" fmla="*/ 3604260 h 1365"/>
              <a:gd name="T10" fmla="*/ 300537 w 614"/>
              <a:gd name="T11" fmla="*/ 1800810 h 1365"/>
              <a:gd name="T12" fmla="*/ 599123 w 614"/>
              <a:gd name="T13" fmla="*/ 0 h 13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1365"/>
              <a:gd name="T23" fmla="*/ 614 w 614"/>
              <a:gd name="T24" fmla="*/ 1365 h 13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rgbClr val="4D86B3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0" name="Freeform 5"/>
          <p:cNvSpPr/>
          <p:nvPr/>
        </p:nvSpPr>
        <p:spPr bwMode="auto">
          <a:xfrm>
            <a:off x="5116830" y="1786255"/>
            <a:ext cx="1200150" cy="2536825"/>
          </a:xfrm>
          <a:custGeom>
            <a:avLst/>
            <a:gdLst>
              <a:gd name="T0" fmla="*/ 599099 w 615"/>
              <a:gd name="T1" fmla="*/ 0 h 863"/>
              <a:gd name="T2" fmla="*/ 899625 w 615"/>
              <a:gd name="T3" fmla="*/ 1279341 h 863"/>
              <a:gd name="T4" fmla="*/ 1200150 w 615"/>
              <a:gd name="T5" fmla="*/ 2538095 h 863"/>
              <a:gd name="T6" fmla="*/ 599099 w 615"/>
              <a:gd name="T7" fmla="*/ 2538095 h 863"/>
              <a:gd name="T8" fmla="*/ 0 w 615"/>
              <a:gd name="T9" fmla="*/ 2538095 h 863"/>
              <a:gd name="T10" fmla="*/ 300525 w 615"/>
              <a:gd name="T11" fmla="*/ 1279341 h 863"/>
              <a:gd name="T12" fmla="*/ 599099 w 615"/>
              <a:gd name="T13" fmla="*/ 0 h 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863"/>
              <a:gd name="T23" fmla="*/ 615 w 615"/>
              <a:gd name="T24" fmla="*/ 863 h 8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113A59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1" name="Freeform 6"/>
          <p:cNvSpPr/>
          <p:nvPr/>
        </p:nvSpPr>
        <p:spPr bwMode="auto">
          <a:xfrm>
            <a:off x="4163695" y="2355850"/>
            <a:ext cx="1200150" cy="1965325"/>
          </a:xfrm>
          <a:custGeom>
            <a:avLst/>
            <a:gdLst>
              <a:gd name="T0" fmla="*/ 601051 w 615"/>
              <a:gd name="T1" fmla="*/ 0 h 408"/>
              <a:gd name="T2" fmla="*/ 899625 w 615"/>
              <a:gd name="T3" fmla="*/ 968837 h 408"/>
              <a:gd name="T4" fmla="*/ 1200150 w 615"/>
              <a:gd name="T5" fmla="*/ 1966595 h 408"/>
              <a:gd name="T6" fmla="*/ 601051 w 615"/>
              <a:gd name="T7" fmla="*/ 1966595 h 408"/>
              <a:gd name="T8" fmla="*/ 0 w 615"/>
              <a:gd name="T9" fmla="*/ 1966595 h 408"/>
              <a:gd name="T10" fmla="*/ 300525 w 615"/>
              <a:gd name="T11" fmla="*/ 968837 h 408"/>
              <a:gd name="T12" fmla="*/ 601051 w 615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408"/>
              <a:gd name="T23" fmla="*/ 615 w 615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4D86B3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2" name="Freeform 5"/>
          <p:cNvSpPr/>
          <p:nvPr/>
        </p:nvSpPr>
        <p:spPr bwMode="auto">
          <a:xfrm>
            <a:off x="3314700" y="2967355"/>
            <a:ext cx="1200150" cy="1353820"/>
          </a:xfrm>
          <a:custGeom>
            <a:avLst/>
            <a:gdLst>
              <a:gd name="T0" fmla="*/ 599099 w 615"/>
              <a:gd name="T1" fmla="*/ 0 h 863"/>
              <a:gd name="T2" fmla="*/ 899625 w 615"/>
              <a:gd name="T3" fmla="*/ 641111 h 863"/>
              <a:gd name="T4" fmla="*/ 1200150 w 615"/>
              <a:gd name="T5" fmla="*/ 1271905 h 863"/>
              <a:gd name="T6" fmla="*/ 599099 w 615"/>
              <a:gd name="T7" fmla="*/ 1271905 h 863"/>
              <a:gd name="T8" fmla="*/ 0 w 615"/>
              <a:gd name="T9" fmla="*/ 1271905 h 863"/>
              <a:gd name="T10" fmla="*/ 300525 w 615"/>
              <a:gd name="T11" fmla="*/ 641111 h 863"/>
              <a:gd name="T12" fmla="*/ 599099 w 615"/>
              <a:gd name="T13" fmla="*/ 0 h 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863"/>
              <a:gd name="T23" fmla="*/ 615 w 615"/>
              <a:gd name="T24" fmla="*/ 863 h 8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113A59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3" name="Freeform 6"/>
          <p:cNvSpPr/>
          <p:nvPr/>
        </p:nvSpPr>
        <p:spPr bwMode="auto">
          <a:xfrm>
            <a:off x="2476183" y="3235643"/>
            <a:ext cx="1200150" cy="1087437"/>
          </a:xfrm>
          <a:custGeom>
            <a:avLst/>
            <a:gdLst>
              <a:gd name="T0" fmla="*/ 601051 w 615"/>
              <a:gd name="T1" fmla="*/ 0 h 408"/>
              <a:gd name="T2" fmla="*/ 899625 w 615"/>
              <a:gd name="T3" fmla="*/ 536192 h 408"/>
              <a:gd name="T4" fmla="*/ 1200150 w 615"/>
              <a:gd name="T5" fmla="*/ 1088390 h 408"/>
              <a:gd name="T6" fmla="*/ 601051 w 615"/>
              <a:gd name="T7" fmla="*/ 1088390 h 408"/>
              <a:gd name="T8" fmla="*/ 0 w 615"/>
              <a:gd name="T9" fmla="*/ 1088390 h 408"/>
              <a:gd name="T10" fmla="*/ 300525 w 615"/>
              <a:gd name="T11" fmla="*/ 536192 h 408"/>
              <a:gd name="T12" fmla="*/ 601051 w 615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408"/>
              <a:gd name="T23" fmla="*/ 615 w 615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4D86B3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4" name="Freeform 5"/>
          <p:cNvSpPr/>
          <p:nvPr/>
        </p:nvSpPr>
        <p:spPr bwMode="auto">
          <a:xfrm>
            <a:off x="1652905" y="3598863"/>
            <a:ext cx="1200150" cy="723900"/>
          </a:xfrm>
          <a:custGeom>
            <a:avLst/>
            <a:gdLst>
              <a:gd name="T0" fmla="*/ 599099 w 615"/>
              <a:gd name="T1" fmla="*/ 0 h 863"/>
              <a:gd name="T2" fmla="*/ 899625 w 615"/>
              <a:gd name="T3" fmla="*/ 364886 h 863"/>
              <a:gd name="T4" fmla="*/ 1200150 w 615"/>
              <a:gd name="T5" fmla="*/ 723900 h 863"/>
              <a:gd name="T6" fmla="*/ 599099 w 615"/>
              <a:gd name="T7" fmla="*/ 723900 h 863"/>
              <a:gd name="T8" fmla="*/ 0 w 615"/>
              <a:gd name="T9" fmla="*/ 723900 h 863"/>
              <a:gd name="T10" fmla="*/ 300525 w 615"/>
              <a:gd name="T11" fmla="*/ 364886 h 863"/>
              <a:gd name="T12" fmla="*/ 599099 w 615"/>
              <a:gd name="T13" fmla="*/ 0 h 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863"/>
              <a:gd name="T23" fmla="*/ 615 w 615"/>
              <a:gd name="T24" fmla="*/ 863 h 8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rgbClr val="113A59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5" name="Freeform 6"/>
          <p:cNvSpPr/>
          <p:nvPr/>
        </p:nvSpPr>
        <p:spPr bwMode="auto">
          <a:xfrm>
            <a:off x="822008" y="3767455"/>
            <a:ext cx="1200150" cy="555625"/>
          </a:xfrm>
          <a:custGeom>
            <a:avLst/>
            <a:gdLst>
              <a:gd name="T0" fmla="*/ 601051 w 615"/>
              <a:gd name="T1" fmla="*/ 0 h 408"/>
              <a:gd name="T2" fmla="*/ 899625 w 615"/>
              <a:gd name="T3" fmla="*/ 273727 h 408"/>
              <a:gd name="T4" fmla="*/ 1200150 w 615"/>
              <a:gd name="T5" fmla="*/ 555625 h 408"/>
              <a:gd name="T6" fmla="*/ 601051 w 615"/>
              <a:gd name="T7" fmla="*/ 555625 h 408"/>
              <a:gd name="T8" fmla="*/ 0 w 615"/>
              <a:gd name="T9" fmla="*/ 555625 h 408"/>
              <a:gd name="T10" fmla="*/ 300525 w 615"/>
              <a:gd name="T11" fmla="*/ 273727 h 408"/>
              <a:gd name="T12" fmla="*/ 601051 w 615"/>
              <a:gd name="T13" fmla="*/ 0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5"/>
              <a:gd name="T22" fmla="*/ 0 h 408"/>
              <a:gd name="T23" fmla="*/ 615 w 615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rgbClr val="4D86B3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066" name="Freeform 7"/>
          <p:cNvSpPr/>
          <p:nvPr/>
        </p:nvSpPr>
        <p:spPr bwMode="auto">
          <a:xfrm>
            <a:off x="121285" y="4113213"/>
            <a:ext cx="1196975" cy="209550"/>
          </a:xfrm>
          <a:custGeom>
            <a:avLst/>
            <a:gdLst>
              <a:gd name="T0" fmla="*/ 599145 w 614"/>
              <a:gd name="T1" fmla="*/ 0 h 107"/>
              <a:gd name="T2" fmla="*/ 897741 w 614"/>
              <a:gd name="T3" fmla="*/ 103436 h 107"/>
              <a:gd name="T4" fmla="*/ 1198289 w 614"/>
              <a:gd name="T5" fmla="*/ 208823 h 107"/>
              <a:gd name="T6" fmla="*/ 599145 w 614"/>
              <a:gd name="T7" fmla="*/ 208823 h 107"/>
              <a:gd name="T8" fmla="*/ 0 w 614"/>
              <a:gd name="T9" fmla="*/ 208823 h 107"/>
              <a:gd name="T10" fmla="*/ 298596 w 614"/>
              <a:gd name="T11" fmla="*/ 103436 h 107"/>
              <a:gd name="T12" fmla="*/ 599145 w 614"/>
              <a:gd name="T13" fmla="*/ 0 h 1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4"/>
              <a:gd name="T22" fmla="*/ 0 h 107"/>
              <a:gd name="T23" fmla="*/ 614 w 614"/>
              <a:gd name="T24" fmla="*/ 107 h 1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rgbClr val="113A59"/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2" name="TextBox 282"/>
          <p:cNvSpPr txBox="1"/>
          <p:nvPr/>
        </p:nvSpPr>
        <p:spPr bwMode="auto">
          <a:xfrm>
            <a:off x="609283" y="3744913"/>
            <a:ext cx="340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1</a:t>
            </a:r>
            <a:endParaRPr lang="zh-CN" altLang="en-US" b="1" spc="300" dirty="0">
              <a:solidFill>
                <a:srgbClr val="284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中等线简体" pitchFamily="65" charset="-122"/>
              <a:ea typeface="方正中等线简体" pitchFamily="65" charset="-122"/>
              <a:cs typeface="Arial" panose="020B0604020202020204" pitchFamily="34" charset="0"/>
            </a:endParaRPr>
          </a:p>
        </p:txBody>
      </p:sp>
      <p:sp>
        <p:nvSpPr>
          <p:cNvPr id="43" name="TextBox 283"/>
          <p:cNvSpPr txBox="1"/>
          <p:nvPr/>
        </p:nvSpPr>
        <p:spPr bwMode="auto">
          <a:xfrm>
            <a:off x="27623" y="4310380"/>
            <a:ext cx="11430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自治区教学名师</a:t>
            </a:r>
          </a:p>
        </p:txBody>
      </p:sp>
      <p:sp>
        <p:nvSpPr>
          <p:cNvPr id="44" name="TextBox 285"/>
          <p:cNvSpPr txBox="1"/>
          <p:nvPr/>
        </p:nvSpPr>
        <p:spPr bwMode="auto">
          <a:xfrm>
            <a:off x="1914843" y="4323080"/>
            <a:ext cx="915987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省级教学竞赛</a:t>
            </a:r>
          </a:p>
        </p:txBody>
      </p:sp>
      <p:sp>
        <p:nvSpPr>
          <p:cNvPr id="45" name="TextBox 286"/>
          <p:cNvSpPr txBox="1"/>
          <p:nvPr/>
        </p:nvSpPr>
        <p:spPr bwMode="auto">
          <a:xfrm>
            <a:off x="4520565" y="4310380"/>
            <a:ext cx="812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spc="300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教学实践奖</a:t>
            </a:r>
          </a:p>
        </p:txBody>
      </p:sp>
      <p:sp>
        <p:nvSpPr>
          <p:cNvPr id="46" name="TextBox 287"/>
          <p:cNvSpPr txBox="1"/>
          <p:nvPr/>
        </p:nvSpPr>
        <p:spPr bwMode="auto">
          <a:xfrm>
            <a:off x="6477422" y="4322763"/>
            <a:ext cx="56938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培训</a:t>
            </a:r>
          </a:p>
        </p:txBody>
      </p:sp>
      <p:sp>
        <p:nvSpPr>
          <p:cNvPr id="47" name="TextBox 288"/>
          <p:cNvSpPr txBox="1"/>
          <p:nvPr/>
        </p:nvSpPr>
        <p:spPr bwMode="auto">
          <a:xfrm>
            <a:off x="7331075" y="4321175"/>
            <a:ext cx="946150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在读博士</a:t>
            </a:r>
          </a:p>
        </p:txBody>
      </p:sp>
      <p:sp>
        <p:nvSpPr>
          <p:cNvPr id="48" name="TextBox 289"/>
          <p:cNvSpPr txBox="1"/>
          <p:nvPr/>
        </p:nvSpPr>
        <p:spPr bwMode="auto">
          <a:xfrm>
            <a:off x="1254443" y="3303588"/>
            <a:ext cx="340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290"/>
          <p:cNvSpPr txBox="1"/>
          <p:nvPr/>
        </p:nvSpPr>
        <p:spPr bwMode="auto">
          <a:xfrm>
            <a:off x="4520248" y="1786255"/>
            <a:ext cx="4956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2</a:t>
            </a: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291"/>
          <p:cNvSpPr txBox="1"/>
          <p:nvPr/>
        </p:nvSpPr>
        <p:spPr bwMode="auto">
          <a:xfrm>
            <a:off x="6843713" y="719455"/>
            <a:ext cx="65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12</a:t>
            </a: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292"/>
          <p:cNvSpPr txBox="1"/>
          <p:nvPr/>
        </p:nvSpPr>
        <p:spPr bwMode="auto">
          <a:xfrm>
            <a:off x="7483475" y="2763838"/>
            <a:ext cx="4956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5078" name="文本框 3"/>
          <p:cNvSpPr txBox="1">
            <a:spLocks noChangeArrowheads="1"/>
          </p:cNvSpPr>
          <p:nvPr/>
        </p:nvSpPr>
        <p:spPr bwMode="auto">
          <a:xfrm>
            <a:off x="885825" y="123478"/>
            <a:ext cx="24371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sym typeface="+mn-ea"/>
              </a:rPr>
              <a:t>1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-PUA" panose="02010600030101010101" charset="-122"/>
                <a:ea typeface="宋体-PUA" panose="02010600030101010101" charset="-122"/>
                <a:sym typeface="+mn-ea"/>
              </a:rPr>
              <a:t>、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学科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队伍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Box 292"/>
          <p:cNvSpPr txBox="1"/>
          <p:nvPr/>
        </p:nvSpPr>
        <p:spPr bwMode="auto">
          <a:xfrm>
            <a:off x="8277225" y="1989138"/>
            <a:ext cx="625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7" name="TextBox 288"/>
          <p:cNvSpPr txBox="1"/>
          <p:nvPr/>
        </p:nvSpPr>
        <p:spPr bwMode="auto">
          <a:xfrm>
            <a:off x="8337550" y="4321175"/>
            <a:ext cx="565150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进修</a:t>
            </a:r>
          </a:p>
        </p:txBody>
      </p:sp>
      <p:sp>
        <p:nvSpPr>
          <p:cNvPr id="8" name="TextBox 290"/>
          <p:cNvSpPr txBox="1"/>
          <p:nvPr/>
        </p:nvSpPr>
        <p:spPr bwMode="auto">
          <a:xfrm>
            <a:off x="5472113" y="1362393"/>
            <a:ext cx="4956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" name="TextBox 287"/>
          <p:cNvSpPr txBox="1"/>
          <p:nvPr/>
        </p:nvSpPr>
        <p:spPr bwMode="auto">
          <a:xfrm>
            <a:off x="5363845" y="4310380"/>
            <a:ext cx="829945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研讨会</a:t>
            </a:r>
          </a:p>
        </p:txBody>
      </p:sp>
      <p:sp>
        <p:nvSpPr>
          <p:cNvPr id="10" name="TextBox 287"/>
          <p:cNvSpPr txBox="1"/>
          <p:nvPr/>
        </p:nvSpPr>
        <p:spPr bwMode="auto">
          <a:xfrm>
            <a:off x="3478848" y="4310380"/>
            <a:ext cx="10414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教案、教学设计</a:t>
            </a:r>
          </a:p>
        </p:txBody>
      </p:sp>
      <p:sp>
        <p:nvSpPr>
          <p:cNvPr id="11" name="TextBox 282"/>
          <p:cNvSpPr txBox="1"/>
          <p:nvPr/>
        </p:nvSpPr>
        <p:spPr bwMode="auto">
          <a:xfrm>
            <a:off x="3676333" y="2684463"/>
            <a:ext cx="4956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12</a:t>
            </a:r>
            <a:endParaRPr lang="zh-CN" altLang="en-US" b="1" spc="300" dirty="0">
              <a:solidFill>
                <a:srgbClr val="284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中等线简体" pitchFamily="65" charset="-122"/>
              <a:ea typeface="方正中等线简体" pitchFamily="65" charset="-122"/>
              <a:cs typeface="Arial" panose="020B0604020202020204" pitchFamily="34" charset="0"/>
            </a:endParaRPr>
          </a:p>
        </p:txBody>
      </p:sp>
      <p:sp>
        <p:nvSpPr>
          <p:cNvPr id="14" name="TextBox 285"/>
          <p:cNvSpPr txBox="1"/>
          <p:nvPr/>
        </p:nvSpPr>
        <p:spPr bwMode="auto">
          <a:xfrm>
            <a:off x="1106488" y="4310063"/>
            <a:ext cx="915987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校级教学能手</a:t>
            </a:r>
          </a:p>
        </p:txBody>
      </p:sp>
      <p:sp>
        <p:nvSpPr>
          <p:cNvPr id="15" name="TextBox 285"/>
          <p:cNvSpPr txBox="1"/>
          <p:nvPr/>
        </p:nvSpPr>
        <p:spPr bwMode="auto">
          <a:xfrm>
            <a:off x="2760980" y="4310063"/>
            <a:ext cx="915988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4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zh-CN" altLang="en-US" sz="12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校级教学竞赛</a:t>
            </a:r>
          </a:p>
        </p:txBody>
      </p:sp>
      <p:sp>
        <p:nvSpPr>
          <p:cNvPr id="16" name="TextBox 289"/>
          <p:cNvSpPr txBox="1"/>
          <p:nvPr/>
        </p:nvSpPr>
        <p:spPr bwMode="auto">
          <a:xfrm>
            <a:off x="2085340" y="3194050"/>
            <a:ext cx="340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6</a:t>
            </a:r>
            <a:endParaRPr lang="zh-CN" altLang="en-US" b="1" spc="300" dirty="0">
              <a:solidFill>
                <a:srgbClr val="284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中等线简体" pitchFamily="65" charset="-122"/>
              <a:ea typeface="方正中等线简体" pitchFamily="65" charset="-122"/>
              <a:cs typeface="Arial" panose="020B0604020202020204" pitchFamily="34" charset="0"/>
            </a:endParaRPr>
          </a:p>
        </p:txBody>
      </p:sp>
      <p:sp>
        <p:nvSpPr>
          <p:cNvPr id="17" name="TextBox 289"/>
          <p:cNvSpPr txBox="1"/>
          <p:nvPr/>
        </p:nvSpPr>
        <p:spPr bwMode="auto">
          <a:xfrm>
            <a:off x="2827338" y="2871788"/>
            <a:ext cx="4956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300" dirty="0">
                <a:solidFill>
                  <a:srgbClr val="28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等线简体" pitchFamily="65" charset="-122"/>
                <a:ea typeface="方正中等线简体" pitchFamily="65" charset="-122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509588" y="931862"/>
            <a:ext cx="1543050" cy="1330325"/>
          </a:xfrm>
          <a:prstGeom prst="triangle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3" name="等腰三角形 2"/>
          <p:cNvSpPr/>
          <p:nvPr/>
        </p:nvSpPr>
        <p:spPr>
          <a:xfrm rot="5400000">
            <a:off x="4927601" y="917575"/>
            <a:ext cx="1543050" cy="1330325"/>
          </a:xfrm>
          <a:prstGeom prst="triangle">
            <a:avLst/>
          </a:pr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41550" y="1346200"/>
            <a:ext cx="1978025" cy="5181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三个平台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10"/>
          <p:cNvGrpSpPr/>
          <p:nvPr/>
        </p:nvGrpSpPr>
        <p:grpSpPr bwMode="auto">
          <a:xfrm>
            <a:off x="747713" y="2995613"/>
            <a:ext cx="641350" cy="635000"/>
            <a:chOff x="1469675" y="2728606"/>
            <a:chExt cx="2187070" cy="2162788"/>
          </a:xfrm>
        </p:grpSpPr>
        <p:grpSp>
          <p:nvGrpSpPr>
            <p:cNvPr id="6" name="组合 4"/>
            <p:cNvGrpSpPr/>
            <p:nvPr/>
          </p:nvGrpSpPr>
          <p:grpSpPr bwMode="auto">
            <a:xfrm flipH="1">
              <a:off x="1469675" y="2728606"/>
              <a:ext cx="2187070" cy="1081394"/>
              <a:chOff x="4956670" y="4443106"/>
              <a:chExt cx="4884016" cy="2414894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7" name="组合 7"/>
            <p:cNvGrpSpPr/>
            <p:nvPr/>
          </p:nvGrpSpPr>
          <p:grpSpPr bwMode="auto">
            <a:xfrm flipV="1">
              <a:off x="1469675" y="3810000"/>
              <a:ext cx="2187070" cy="1081394"/>
              <a:chOff x="4956670" y="4443106"/>
              <a:chExt cx="4884016" cy="2414894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</p:grpSp>
      <p:sp>
        <p:nvSpPr>
          <p:cNvPr id="12" name="Copyright Notice"/>
          <p:cNvSpPr/>
          <p:nvPr/>
        </p:nvSpPr>
        <p:spPr bwMode="auto">
          <a:xfrm>
            <a:off x="1389380" y="2283718"/>
            <a:ext cx="3411220" cy="235739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4300" rIns="54000" bIns="243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校级重点培育学科（外国语言学及应用语言学</a:t>
            </a:r>
            <a:r>
              <a:rPr lang="zh-CN" altLang="zh-C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），校</a:t>
            </a:r>
            <a:r>
              <a:rPr lang="zh-CN" altLang="zh-CN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级重点培育文科研究基地（中亚语言与文化</a:t>
            </a:r>
            <a:r>
              <a:rPr lang="zh-CN" altLang="zh-CN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），自治区</a:t>
            </a:r>
            <a:r>
              <a:rPr lang="zh-CN" altLang="zh-CN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精品课程（大学英语）</a:t>
            </a:r>
            <a:endParaRPr lang="zh-CN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grpSp>
        <p:nvGrpSpPr>
          <p:cNvPr id="13" name="组合 34"/>
          <p:cNvGrpSpPr/>
          <p:nvPr/>
        </p:nvGrpSpPr>
        <p:grpSpPr bwMode="auto">
          <a:xfrm>
            <a:off x="4906963" y="2995613"/>
            <a:ext cx="642937" cy="635000"/>
            <a:chOff x="1469675" y="2728606"/>
            <a:chExt cx="2187070" cy="2162788"/>
          </a:xfrm>
        </p:grpSpPr>
        <p:grpSp>
          <p:nvGrpSpPr>
            <p:cNvPr id="14" name="组合 35"/>
            <p:cNvGrpSpPr/>
            <p:nvPr/>
          </p:nvGrpSpPr>
          <p:grpSpPr bwMode="auto">
            <a:xfrm flipH="1">
              <a:off x="1469675" y="2728606"/>
              <a:ext cx="2187070" cy="1081394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35980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5" name="组合 36"/>
            <p:cNvGrpSpPr/>
            <p:nvPr/>
          </p:nvGrpSpPr>
          <p:grpSpPr bwMode="auto">
            <a:xfrm flipV="1">
              <a:off x="1469675" y="3810000"/>
              <a:ext cx="2187070" cy="1081394"/>
              <a:chOff x="4956670" y="4443106"/>
              <a:chExt cx="4884016" cy="2414894"/>
            </a:xfrm>
          </p:grpSpPr>
          <p:sp>
            <p:nvSpPr>
              <p:cNvPr id="16" name="等腰三角形 1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4956670" y="4443106"/>
                <a:ext cx="2448036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</p:grpSp>
      <p:sp>
        <p:nvSpPr>
          <p:cNvPr id="20" name="Copyright Notice"/>
          <p:cNvSpPr/>
          <p:nvPr/>
        </p:nvSpPr>
        <p:spPr bwMode="auto">
          <a:xfrm>
            <a:off x="5640388" y="2283718"/>
            <a:ext cx="3398837" cy="24497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4300" rIns="54000" bIns="2430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阿拉伯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--</a:t>
            </a:r>
            <a:r>
              <a:rPr lang="zh-CN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伊斯兰世界语言文化</a:t>
            </a:r>
            <a:r>
              <a:rPr lang="zh-CN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研究中心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中亚</a:t>
            </a:r>
            <a:r>
              <a:rPr lang="zh-CN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信息资料</a:t>
            </a:r>
            <a:r>
              <a:rPr lang="zh-CN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中心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俄语中心</a:t>
            </a:r>
            <a:endParaRPr lang="en-US" altLang="zh-CN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语言</a:t>
            </a:r>
            <a:r>
              <a:rPr lang="zh-CN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教学实验</a:t>
            </a:r>
            <a:r>
              <a:rPr lang="zh-CN" altLang="zh-CN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中心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1" name="Title 1"/>
          <p:cNvSpPr txBox="1">
            <a:spLocks noChangeArrowheads="1"/>
          </p:cNvSpPr>
          <p:nvPr/>
        </p:nvSpPr>
        <p:spPr bwMode="auto">
          <a:xfrm>
            <a:off x="857250" y="200025"/>
            <a:ext cx="6891338" cy="379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Open Sans Light"/>
                <a:cs typeface="Open Sans Light"/>
                <a:sym typeface="+mn-ea"/>
              </a:rPr>
              <a:t>2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Open Sans Light"/>
                <a:cs typeface="Open Sans Light"/>
                <a:sym typeface="+mn-ea"/>
              </a:rPr>
              <a:t>、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平台建设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" panose="02010600030101010101" pitchFamily="2" charset="-122"/>
              <a:ea typeface="Open Sans Light"/>
              <a:cs typeface="Open Sans Light"/>
              <a:sym typeface="+mn-ea"/>
            </a:endParaRPr>
          </a:p>
        </p:txBody>
      </p:sp>
      <p:sp>
        <p:nvSpPr>
          <p:cNvPr id="22" name="文本框 11"/>
          <p:cNvSpPr txBox="1">
            <a:spLocks noChangeArrowheads="1"/>
          </p:cNvSpPr>
          <p:nvPr/>
        </p:nvSpPr>
        <p:spPr bwMode="auto">
          <a:xfrm>
            <a:off x="6613525" y="1346200"/>
            <a:ext cx="1978025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四个中心</a:t>
            </a:r>
            <a:endParaRPr lang="zh-CN" altLang="en-US" sz="28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615950" y="1284605"/>
            <a:ext cx="93171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3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sz="3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122228" y="1262698"/>
            <a:ext cx="103394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sz="3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bldLvl="0"/>
      <p:bldP spid="20" grpId="0" bldLvl="0" animBg="1"/>
      <p:bldP spid="22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27650"/>
          <p:cNvSpPr/>
          <p:nvPr/>
        </p:nvSpPr>
        <p:spPr>
          <a:xfrm>
            <a:off x="6210935" y="3315970"/>
            <a:ext cx="2129155" cy="950595"/>
          </a:xfrm>
          <a:prstGeom prst="homePlate">
            <a:avLst>
              <a:gd name="adj" fmla="val 39002"/>
            </a:avLst>
          </a:prstGeom>
          <a:solidFill>
            <a:srgbClr val="3992DB"/>
          </a:solidFill>
          <a:ln w="28575" cap="flat" cmpd="sng">
            <a:solidFill>
              <a:srgbClr val="53754B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五边形 27651"/>
          <p:cNvSpPr/>
          <p:nvPr/>
        </p:nvSpPr>
        <p:spPr>
          <a:xfrm>
            <a:off x="4331335" y="3315970"/>
            <a:ext cx="2298700" cy="950595"/>
          </a:xfrm>
          <a:prstGeom prst="homePlate">
            <a:avLst>
              <a:gd name="adj" fmla="val 42279"/>
            </a:avLst>
          </a:prstGeom>
          <a:solidFill>
            <a:srgbClr val="00B050"/>
          </a:solidFill>
          <a:ln w="28575" cap="flat" cmpd="sng">
            <a:solidFill>
              <a:srgbClr val="53754B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五边形 27652"/>
          <p:cNvSpPr/>
          <p:nvPr/>
        </p:nvSpPr>
        <p:spPr>
          <a:xfrm>
            <a:off x="2582545" y="3337560"/>
            <a:ext cx="2214245" cy="951230"/>
          </a:xfrm>
          <a:prstGeom prst="homePlate">
            <a:avLst>
              <a:gd name="adj" fmla="val 42786"/>
            </a:avLst>
          </a:prstGeom>
          <a:solidFill>
            <a:srgbClr val="7030A0"/>
          </a:solidFill>
          <a:ln w="28575" cap="flat" cmpd="sng">
            <a:solidFill>
              <a:srgbClr val="53754B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000000">
                <a:alpha val="50000"/>
              </a:srgbClr>
            </a:outerShdw>
          </a:effectLst>
        </p:spPr>
        <p:txBody>
          <a:bodyPr anchor="t"/>
          <a:lstStyle/>
          <a:p>
            <a:pPr lvl="0" algn="ctr"/>
            <a:endParaRPr lang="zh-CN" altLang="en-US" sz="1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组合 27653"/>
          <p:cNvGrpSpPr/>
          <p:nvPr/>
        </p:nvGrpSpPr>
        <p:grpSpPr>
          <a:xfrm>
            <a:off x="2498090" y="805180"/>
            <a:ext cx="5774690" cy="1513205"/>
            <a:chOff x="0" y="0"/>
            <a:chExt cx="4796" cy="1271"/>
          </a:xfrm>
        </p:grpSpPr>
        <p:grpSp>
          <p:nvGrpSpPr>
            <p:cNvPr id="6" name="组合 27654"/>
            <p:cNvGrpSpPr/>
            <p:nvPr/>
          </p:nvGrpSpPr>
          <p:grpSpPr>
            <a:xfrm>
              <a:off x="0" y="0"/>
              <a:ext cx="4796" cy="1271"/>
              <a:chOff x="0" y="0"/>
              <a:chExt cx="4796" cy="1271"/>
            </a:xfrm>
          </p:grpSpPr>
          <p:sp>
            <p:nvSpPr>
              <p:cNvPr id="8" name="任意多边形 27655"/>
              <p:cNvSpPr/>
              <p:nvPr/>
            </p:nvSpPr>
            <p:spPr>
              <a:xfrm flipV="1">
                <a:off x="70" y="0"/>
                <a:ext cx="4653" cy="217"/>
              </a:xfrm>
              <a:custGeom>
                <a:avLst/>
                <a:gdLst/>
                <a:ahLst/>
                <a:cxnLst>
                  <a:cxn ang="0">
                    <a:pos x="20521" y="10800"/>
                  </a:cxn>
                  <a:cxn ang="90">
                    <a:pos x="10800" y="21600"/>
                  </a:cxn>
                  <a:cxn ang="180">
                    <a:pos x="1079" y="10800"/>
                  </a:cxn>
                  <a:cxn ang="270">
                    <a:pos x="10800" y="0"/>
                  </a:cxn>
                </a:cxnLst>
                <a:rect l="0" t="0" r="0" b="0"/>
                <a:pathLst>
                  <a:path w="21600" h="21600">
                    <a:moveTo>
                      <a:pt x="0" y="0"/>
                    </a:moveTo>
                    <a:lnTo>
                      <a:pt x="2158" y="21600"/>
                    </a:lnTo>
                    <a:lnTo>
                      <a:pt x="194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AD9E3"/>
                  </a:gs>
                  <a:gs pos="100000">
                    <a:srgbClr val="9DB9CB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9" name="圆角矩形 27656"/>
              <p:cNvSpPr/>
              <p:nvPr/>
            </p:nvSpPr>
            <p:spPr>
              <a:xfrm>
                <a:off x="0" y="221"/>
                <a:ext cx="4796" cy="1050"/>
              </a:xfrm>
              <a:prstGeom prst="roundRect">
                <a:avLst>
                  <a:gd name="adj" fmla="val 9514"/>
                </a:avLst>
              </a:prstGeom>
              <a:gradFill rotWithShape="1">
                <a:gsLst>
                  <a:gs pos="0">
                    <a:srgbClr val="8198A6"/>
                  </a:gs>
                  <a:gs pos="50000">
                    <a:srgbClr val="9DB9CB"/>
                  </a:gs>
                  <a:gs pos="100000">
                    <a:srgbClr val="8198A6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lstStyle/>
              <a:p>
                <a:pPr lvl="0" algn="ctr"/>
                <a:endParaRPr lang="zh-CN" altLang="en-US" sz="10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7" name="圆角矩形 27657"/>
            <p:cNvSpPr/>
            <p:nvPr/>
          </p:nvSpPr>
          <p:spPr>
            <a:xfrm>
              <a:off x="103" y="502"/>
              <a:ext cx="4530" cy="651"/>
            </a:xfrm>
            <a:prstGeom prst="roundRect">
              <a:avLst>
                <a:gd name="adj" fmla="val 9782"/>
              </a:avLst>
            </a:prstGeom>
            <a:solidFill>
              <a:schemeClr val="folHlink"/>
            </a:solidFill>
            <a:ln w="28575" cap="flat" cmpd="sng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algn="ctr"/>
              <a:endParaRPr lang="zh-CN" altLang="en-US" sz="1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" name="矩形 27658"/>
          <p:cNvSpPr/>
          <p:nvPr/>
        </p:nvSpPr>
        <p:spPr>
          <a:xfrm>
            <a:off x="2689225" y="3291830"/>
            <a:ext cx="154368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en-US" sz="2000" b="1" dirty="0" smtClean="0">
                <a:solidFill>
                  <a:srgbClr val="FFFFFF"/>
                </a:solidFill>
                <a:latin typeface="+mn-lt"/>
                <a:ea typeface="+mn-ea"/>
              </a:rPr>
              <a:t>主持国</a:t>
            </a:r>
            <a:r>
              <a:rPr lang="zh-CN" altLang="zh-CN" sz="2000" b="1" dirty="0" smtClean="0">
                <a:solidFill>
                  <a:srgbClr val="FFFFFF"/>
                </a:solidFill>
                <a:latin typeface="+mn-lt"/>
                <a:ea typeface="+mn-ea"/>
              </a:rPr>
              <a:t>家</a:t>
            </a:r>
            <a:r>
              <a:rPr lang="zh-CN" altLang="zh-CN" sz="2000" b="1" dirty="0">
                <a:solidFill>
                  <a:srgbClr val="FFFFFF"/>
                </a:solidFill>
                <a:latin typeface="+mn-lt"/>
                <a:ea typeface="+mn-ea"/>
              </a:rPr>
              <a:t>社科基金项目</a:t>
            </a:r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</a:rPr>
              <a:t>1</a:t>
            </a:r>
            <a:r>
              <a:rPr lang="zh-CN" altLang="zh-CN" sz="2000" b="1" dirty="0">
                <a:solidFill>
                  <a:srgbClr val="FFFFFF"/>
                </a:solidFill>
                <a:latin typeface="+mn-lt"/>
                <a:ea typeface="+mn-ea"/>
              </a:rPr>
              <a:t>项</a:t>
            </a:r>
            <a:endParaRPr lang="zh-CN" altLang="en-US" sz="2000" b="1" dirty="0">
              <a:solidFill>
                <a:srgbClr val="FFFFFF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1" name="矩形 27660"/>
          <p:cNvSpPr/>
          <p:nvPr/>
        </p:nvSpPr>
        <p:spPr>
          <a:xfrm>
            <a:off x="4716016" y="3291830"/>
            <a:ext cx="165618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zh-CN" sz="2000" b="1" dirty="0">
                <a:solidFill>
                  <a:srgbClr val="FFFFFF"/>
                </a:solidFill>
                <a:latin typeface="+mn-lt"/>
                <a:ea typeface="+mn-ea"/>
              </a:rPr>
              <a:t>主持教育部社科基金项目</a:t>
            </a:r>
            <a:r>
              <a:rPr lang="en-US" altLang="zh-CN" sz="2000" b="1" dirty="0">
                <a:solidFill>
                  <a:srgbClr val="FFFFFF"/>
                </a:solidFill>
                <a:latin typeface="+mn-lt"/>
                <a:ea typeface="+mn-ea"/>
              </a:rPr>
              <a:t>2</a:t>
            </a:r>
            <a:r>
              <a:rPr lang="zh-CN" altLang="zh-CN" sz="2000" b="1" dirty="0">
                <a:solidFill>
                  <a:srgbClr val="FFFFFF"/>
                </a:solidFill>
                <a:latin typeface="+mn-lt"/>
                <a:ea typeface="+mn-ea"/>
              </a:rPr>
              <a:t>项</a:t>
            </a:r>
            <a:endParaRPr lang="zh-CN" altLang="en-US" sz="2000" b="1" dirty="0">
              <a:solidFill>
                <a:srgbClr val="FFFFFF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12" name="矩形 27661"/>
          <p:cNvSpPr/>
          <p:nvPr/>
        </p:nvSpPr>
        <p:spPr>
          <a:xfrm>
            <a:off x="6732240" y="3291830"/>
            <a:ext cx="122413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en-US" sz="2000" b="1" dirty="0" smtClean="0">
                <a:solidFill>
                  <a:srgbClr val="FFFFFF"/>
                </a:solidFill>
                <a:latin typeface="+mn-lt"/>
                <a:ea typeface="+mn-ea"/>
              </a:rPr>
              <a:t>主持</a:t>
            </a:r>
            <a:r>
              <a:rPr lang="zh-CN" altLang="zh-CN" sz="2000" b="1" dirty="0" smtClean="0">
                <a:solidFill>
                  <a:srgbClr val="FFFFFF"/>
                </a:solidFill>
                <a:latin typeface="+mn-lt"/>
                <a:ea typeface="+mn-ea"/>
              </a:rPr>
              <a:t>省部级项目</a:t>
            </a:r>
            <a:endParaRPr lang="en-US" altLang="zh-CN" sz="2000" b="1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lvl="0" algn="ctr" eaLnBrk="0" hangingPunct="0"/>
            <a:r>
              <a:rPr lang="en-US" altLang="zh-CN" sz="2000" b="1" dirty="0" smtClean="0">
                <a:solidFill>
                  <a:srgbClr val="FFFFFF"/>
                </a:solidFill>
                <a:latin typeface="+mn-lt"/>
                <a:ea typeface="+mn-ea"/>
              </a:rPr>
              <a:t>25</a:t>
            </a:r>
            <a:r>
              <a:rPr lang="zh-CN" altLang="zh-CN" sz="2000" b="1" dirty="0" smtClean="0">
                <a:solidFill>
                  <a:srgbClr val="FFFFFF"/>
                </a:solidFill>
                <a:latin typeface="+mn-lt"/>
                <a:ea typeface="+mn-ea"/>
              </a:rPr>
              <a:t>项</a:t>
            </a:r>
            <a:endParaRPr lang="zh-CN" altLang="en-US" sz="2000" b="1" dirty="0">
              <a:solidFill>
                <a:srgbClr val="FFFFFF"/>
              </a:solidFill>
              <a:latin typeface="+mn-lt"/>
              <a:ea typeface="+mn-ea"/>
              <a:sym typeface="+mn-ea"/>
            </a:endParaRPr>
          </a:p>
        </p:txBody>
      </p:sp>
      <p:grpSp>
        <p:nvGrpSpPr>
          <p:cNvPr id="13" name="组合 27664"/>
          <p:cNvGrpSpPr/>
          <p:nvPr/>
        </p:nvGrpSpPr>
        <p:grpSpPr>
          <a:xfrm>
            <a:off x="2498090" y="2495550"/>
            <a:ext cx="2943225" cy="622935"/>
            <a:chOff x="0" y="0"/>
            <a:chExt cx="2415" cy="338"/>
          </a:xfrm>
          <a:solidFill>
            <a:srgbClr val="F79600"/>
          </a:solidFill>
        </p:grpSpPr>
        <p:sp>
          <p:nvSpPr>
            <p:cNvPr id="14" name="圆角矩形 27665"/>
            <p:cNvSpPr/>
            <p:nvPr/>
          </p:nvSpPr>
          <p:spPr>
            <a:xfrm>
              <a:off x="0" y="0"/>
              <a:ext cx="2415" cy="33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</a:ln>
          </p:spPr>
          <p:txBody>
            <a:bodyPr anchor="t"/>
            <a:lstStyle/>
            <a:p>
              <a:pPr lvl="0" algn="ctr"/>
              <a:endParaRPr lang="zh-CN" altLang="en-US" sz="1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5" name="图片 27666" descr="Picture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" y="11"/>
              <a:ext cx="2376" cy="146"/>
            </a:xfrm>
            <a:prstGeom prst="rect">
              <a:avLst/>
            </a:prstGeom>
            <a:grpFill/>
            <a:ln w="9525">
              <a:noFill/>
            </a:ln>
          </p:spPr>
        </p:pic>
      </p:grpSp>
      <p:grpSp>
        <p:nvGrpSpPr>
          <p:cNvPr id="16" name="组合 27667"/>
          <p:cNvGrpSpPr/>
          <p:nvPr/>
        </p:nvGrpSpPr>
        <p:grpSpPr>
          <a:xfrm>
            <a:off x="5549900" y="2514600"/>
            <a:ext cx="2683510" cy="603885"/>
            <a:chOff x="0" y="0"/>
            <a:chExt cx="2240" cy="338"/>
          </a:xfrm>
          <a:solidFill>
            <a:srgbClr val="F79600"/>
          </a:solidFill>
        </p:grpSpPr>
        <p:sp>
          <p:nvSpPr>
            <p:cNvPr id="17" name="圆角矩形 27668"/>
            <p:cNvSpPr/>
            <p:nvPr/>
          </p:nvSpPr>
          <p:spPr>
            <a:xfrm>
              <a:off x="0" y="0"/>
              <a:ext cx="2240" cy="33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</a:ln>
          </p:spPr>
          <p:txBody>
            <a:bodyPr anchor="t"/>
            <a:lstStyle/>
            <a:p>
              <a:pPr lvl="0" algn="ctr"/>
              <a:endParaRPr lang="zh-CN" altLang="en-US" sz="10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pic>
          <p:nvPicPr>
            <p:cNvPr id="18" name="图片 27669" descr="Picture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" y="10"/>
              <a:ext cx="2210" cy="146"/>
            </a:xfrm>
            <a:prstGeom prst="rect">
              <a:avLst/>
            </a:prstGeom>
            <a:grpFill/>
            <a:ln w="9525">
              <a:noFill/>
            </a:ln>
          </p:spPr>
        </p:pic>
      </p:grpSp>
      <p:sp>
        <p:nvSpPr>
          <p:cNvPr id="19" name="矩形 27670"/>
          <p:cNvSpPr/>
          <p:nvPr/>
        </p:nvSpPr>
        <p:spPr>
          <a:xfrm>
            <a:off x="5598795" y="2571750"/>
            <a:ext cx="267398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dirty="0" smtClean="0"/>
              <a:t>核心期刊</a:t>
            </a:r>
            <a:r>
              <a:rPr lang="en-US" altLang="zh-CN" sz="2400" dirty="0" smtClean="0"/>
              <a:t>30</a:t>
            </a:r>
            <a:r>
              <a:rPr lang="zh-CN" altLang="en-US" sz="2400" dirty="0" smtClean="0"/>
              <a:t>余</a:t>
            </a:r>
            <a:r>
              <a:rPr lang="zh-CN" altLang="zh-CN" sz="2400" dirty="0" smtClean="0"/>
              <a:t>篇</a:t>
            </a:r>
            <a:endParaRPr lang="zh-CN" altLang="en-US" sz="2400" b="1" dirty="0">
              <a:solidFill>
                <a:srgbClr val="FEFFFF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20" name="矩形 27671"/>
          <p:cNvSpPr/>
          <p:nvPr/>
        </p:nvSpPr>
        <p:spPr>
          <a:xfrm>
            <a:off x="2498090" y="2571750"/>
            <a:ext cx="29200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zh-CN" sz="2800" b="1" dirty="0">
                <a:solidFill>
                  <a:srgbClr val="FFFFFF"/>
                </a:solidFill>
                <a:latin typeface="+mn-lt"/>
                <a:ea typeface="+mn-ea"/>
              </a:rPr>
              <a:t>期刊论文</a:t>
            </a:r>
            <a:r>
              <a:rPr lang="en-US" altLang="zh-CN" sz="2800" b="1" dirty="0">
                <a:solidFill>
                  <a:srgbClr val="FFFFFF"/>
                </a:solidFill>
                <a:latin typeface="+mn-lt"/>
                <a:ea typeface="+mn-ea"/>
              </a:rPr>
              <a:t>120</a:t>
            </a:r>
            <a:r>
              <a:rPr lang="zh-CN" altLang="zh-CN" sz="2800" b="1" dirty="0">
                <a:solidFill>
                  <a:srgbClr val="FFFFFF"/>
                </a:solidFill>
                <a:latin typeface="+mn-lt"/>
                <a:ea typeface="+mn-ea"/>
              </a:rPr>
              <a:t>余篇</a:t>
            </a:r>
            <a:endParaRPr lang="zh-CN" altLang="en-US" sz="2800" b="1" dirty="0">
              <a:solidFill>
                <a:srgbClr val="FFFFFF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820738" y="195486"/>
            <a:ext cx="55338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、</a:t>
            </a:r>
            <a:r>
              <a:rPr lang="zh-CN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学术研究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（“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十二五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期间）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2" name="文本框 2"/>
          <p:cNvSpPr txBox="1"/>
          <p:nvPr/>
        </p:nvSpPr>
        <p:spPr>
          <a:xfrm>
            <a:off x="3404465" y="156210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800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出版专著、教材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21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部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104140" y="1404620"/>
            <a:ext cx="1997075" cy="773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+mn-lt"/>
              </a:rPr>
              <a:t>教材著作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04140" y="2495550"/>
            <a:ext cx="1997075" cy="62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学术论文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104140" y="3315335"/>
            <a:ext cx="1997075" cy="909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课题研究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10" grpId="0"/>
      <p:bldP spid="11" grpId="0"/>
      <p:bldP spid="12" grpId="0"/>
      <p:bldP spid="19" grpId="0"/>
      <p:bldP spid="20" grpId="0"/>
      <p:bldP spid="22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 bwMode="auto">
          <a:xfrm>
            <a:off x="2000250" y="1647825"/>
            <a:ext cx="5195888" cy="2909888"/>
          </a:xfrm>
          <a:custGeom>
            <a:avLst/>
            <a:gdLst>
              <a:gd name="T0" fmla="*/ 2598103 w 21600"/>
              <a:gd name="T1" fmla="*/ 1454944 h 21600"/>
              <a:gd name="T2" fmla="*/ 2598103 w 21600"/>
              <a:gd name="T3" fmla="*/ 1454944 h 21600"/>
              <a:gd name="T4" fmla="*/ 2598103 w 21600"/>
              <a:gd name="T5" fmla="*/ 1454944 h 21600"/>
              <a:gd name="T6" fmla="*/ 2598103 w 21600"/>
              <a:gd name="T7" fmla="*/ 145494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" name="Text Placeholder 3"/>
          <p:cNvSpPr txBox="1"/>
          <p:nvPr/>
        </p:nvSpPr>
        <p:spPr>
          <a:xfrm>
            <a:off x="857250" y="2487613"/>
            <a:ext cx="1749425" cy="6619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做精英语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1627"/>
          <p:cNvSpPr>
            <a:spLocks noChangeShapeType="1"/>
          </p:cNvSpPr>
          <p:nvPr/>
        </p:nvSpPr>
        <p:spPr bwMode="auto">
          <a:xfrm flipV="1">
            <a:off x="2722563" y="2232025"/>
            <a:ext cx="0" cy="1477963"/>
          </a:xfrm>
          <a:prstGeom prst="line">
            <a:avLst/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7" name="Shape 1628"/>
          <p:cNvSpPr>
            <a:spLocks noChangeShapeType="1"/>
          </p:cNvSpPr>
          <p:nvPr/>
        </p:nvSpPr>
        <p:spPr bwMode="auto">
          <a:xfrm flipV="1">
            <a:off x="4100513" y="1571625"/>
            <a:ext cx="0" cy="1536700"/>
          </a:xfrm>
          <a:prstGeom prst="line">
            <a:avLst/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8" name="Shape 1629"/>
          <p:cNvSpPr>
            <a:spLocks noChangeShapeType="1"/>
          </p:cNvSpPr>
          <p:nvPr/>
        </p:nvSpPr>
        <p:spPr bwMode="auto">
          <a:xfrm flipV="1">
            <a:off x="5689600" y="2592388"/>
            <a:ext cx="0" cy="1020762"/>
          </a:xfrm>
          <a:prstGeom prst="line">
            <a:avLst/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0" name="Shape 1636"/>
          <p:cNvSpPr/>
          <p:nvPr/>
        </p:nvSpPr>
        <p:spPr bwMode="auto">
          <a:xfrm>
            <a:off x="2287905" y="1647825"/>
            <a:ext cx="591820" cy="586105"/>
          </a:xfrm>
          <a:custGeom>
            <a:avLst/>
            <a:gdLst>
              <a:gd name="T0" fmla="*/ 158529 w 19679"/>
              <a:gd name="T1" fmla="*/ 158529 h 19679"/>
              <a:gd name="T2" fmla="*/ 158529 w 19679"/>
              <a:gd name="T3" fmla="*/ 158529 h 19679"/>
              <a:gd name="T4" fmla="*/ 158529 w 19679"/>
              <a:gd name="T5" fmla="*/ 158529 h 19679"/>
              <a:gd name="T6" fmla="*/ 158529 w 19679"/>
              <a:gd name="T7" fmla="*/ 158529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1" name="Shape 1642"/>
          <p:cNvSpPr/>
          <p:nvPr/>
        </p:nvSpPr>
        <p:spPr bwMode="auto">
          <a:xfrm>
            <a:off x="3803650" y="971550"/>
            <a:ext cx="636905" cy="561975"/>
          </a:xfrm>
          <a:custGeom>
            <a:avLst/>
            <a:gdLst>
              <a:gd name="T0" fmla="*/ 158529 w 19679"/>
              <a:gd name="T1" fmla="*/ 158529 h 19679"/>
              <a:gd name="T2" fmla="*/ 158529 w 19679"/>
              <a:gd name="T3" fmla="*/ 158529 h 19679"/>
              <a:gd name="T4" fmla="*/ 158529 w 19679"/>
              <a:gd name="T5" fmla="*/ 158529 h 19679"/>
              <a:gd name="T6" fmla="*/ 158529 w 19679"/>
              <a:gd name="T7" fmla="*/ 158529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2" name="Shape 1648"/>
          <p:cNvSpPr/>
          <p:nvPr/>
        </p:nvSpPr>
        <p:spPr bwMode="auto">
          <a:xfrm>
            <a:off x="5437505" y="3456305"/>
            <a:ext cx="591820" cy="569595"/>
          </a:xfrm>
          <a:custGeom>
            <a:avLst/>
            <a:gdLst>
              <a:gd name="T0" fmla="*/ 158529 w 19679"/>
              <a:gd name="T1" fmla="*/ 158529 h 19679"/>
              <a:gd name="T2" fmla="*/ 158529 w 19679"/>
              <a:gd name="T3" fmla="*/ 158529 h 19679"/>
              <a:gd name="T4" fmla="*/ 158529 w 19679"/>
              <a:gd name="T5" fmla="*/ 158529 h 19679"/>
              <a:gd name="T6" fmla="*/ 158529 w 19679"/>
              <a:gd name="T7" fmla="*/ 158529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4" name="Shape 1654"/>
          <p:cNvSpPr/>
          <p:nvPr/>
        </p:nvSpPr>
        <p:spPr bwMode="auto">
          <a:xfrm>
            <a:off x="2655888" y="3802063"/>
            <a:ext cx="133350" cy="134937"/>
          </a:xfrm>
          <a:custGeom>
            <a:avLst/>
            <a:gdLst>
              <a:gd name="T0" fmla="*/ 67412 w 19679"/>
              <a:gd name="T1" fmla="*/ 67412 h 19679"/>
              <a:gd name="T2" fmla="*/ 67412 w 19679"/>
              <a:gd name="T3" fmla="*/ 67412 h 19679"/>
              <a:gd name="T4" fmla="*/ 67412 w 19679"/>
              <a:gd name="T5" fmla="*/ 67412 h 19679"/>
              <a:gd name="T6" fmla="*/ 67412 w 19679"/>
              <a:gd name="T7" fmla="*/ 67412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5" name="Shape 1655"/>
          <p:cNvSpPr/>
          <p:nvPr/>
        </p:nvSpPr>
        <p:spPr bwMode="auto">
          <a:xfrm>
            <a:off x="4013200" y="3016250"/>
            <a:ext cx="173038" cy="173038"/>
          </a:xfrm>
          <a:custGeom>
            <a:avLst/>
            <a:gdLst>
              <a:gd name="T0" fmla="*/ 86653 w 19679"/>
              <a:gd name="T1" fmla="*/ 86652 h 19679"/>
              <a:gd name="T2" fmla="*/ 86653 w 19679"/>
              <a:gd name="T3" fmla="*/ 86652 h 19679"/>
              <a:gd name="T4" fmla="*/ 86653 w 19679"/>
              <a:gd name="T5" fmla="*/ 86652 h 19679"/>
              <a:gd name="T6" fmla="*/ 86653 w 19679"/>
              <a:gd name="T7" fmla="*/ 86652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" name="Shape 1656"/>
          <p:cNvSpPr/>
          <p:nvPr/>
        </p:nvSpPr>
        <p:spPr bwMode="auto">
          <a:xfrm>
            <a:off x="5580063" y="2487613"/>
            <a:ext cx="214312" cy="214312"/>
          </a:xfrm>
          <a:custGeom>
            <a:avLst/>
            <a:gdLst>
              <a:gd name="T0" fmla="*/ 107157 w 19679"/>
              <a:gd name="T1" fmla="*/ 107157 h 19679"/>
              <a:gd name="T2" fmla="*/ 107157 w 19679"/>
              <a:gd name="T3" fmla="*/ 107157 h 19679"/>
              <a:gd name="T4" fmla="*/ 107157 w 19679"/>
              <a:gd name="T5" fmla="*/ 107157 h 19679"/>
              <a:gd name="T6" fmla="*/ 107157 w 19679"/>
              <a:gd name="T7" fmla="*/ 107157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" name="Text Placeholder 4"/>
          <p:cNvSpPr txBox="1">
            <a:spLocks noChangeArrowheads="1"/>
          </p:cNvSpPr>
          <p:nvPr/>
        </p:nvSpPr>
        <p:spPr bwMode="auto">
          <a:xfrm>
            <a:off x="2308225" y="1962150"/>
            <a:ext cx="571500" cy="44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d-ID" altLang="zh-CN" sz="3200">
                <a:solidFill>
                  <a:srgbClr val="FCFCFC"/>
                </a:solidFill>
                <a:latin typeface="+mn-ea"/>
                <a:ea typeface="微软雅黑" panose="020B0503020204020204" pitchFamily="34" charset="-122"/>
                <a:cs typeface="Open Sans"/>
              </a:rPr>
              <a:t>0</a:t>
            </a:r>
            <a:r>
              <a:rPr lang="en-US" altLang="id-ID" sz="3200">
                <a:solidFill>
                  <a:srgbClr val="FCFCFC"/>
                </a:solidFill>
                <a:latin typeface="+mn-ea"/>
                <a:ea typeface="微软雅黑" panose="020B0503020204020204" pitchFamily="34" charset="-122"/>
                <a:cs typeface="Open Sans"/>
              </a:rPr>
              <a:t>1</a:t>
            </a:r>
          </a:p>
        </p:txBody>
      </p:sp>
      <p:sp>
        <p:nvSpPr>
          <p:cNvPr id="26" name="Text Placeholder 4"/>
          <p:cNvSpPr txBox="1">
            <a:spLocks noChangeArrowheads="1"/>
          </p:cNvSpPr>
          <p:nvPr/>
        </p:nvSpPr>
        <p:spPr bwMode="auto">
          <a:xfrm>
            <a:off x="3851275" y="1260475"/>
            <a:ext cx="541020" cy="44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d-ID" altLang="zh-CN" sz="3200">
                <a:solidFill>
                  <a:srgbClr val="FCFCFC"/>
                </a:solidFill>
                <a:latin typeface="+mj-ea"/>
                <a:ea typeface="微软雅黑" panose="020B0503020204020204" pitchFamily="34" charset="-122"/>
                <a:cs typeface="Open Sans"/>
              </a:rPr>
              <a:t>0</a:t>
            </a:r>
            <a:r>
              <a:rPr lang="en-US" altLang="id-ID" sz="3200">
                <a:solidFill>
                  <a:srgbClr val="FCFCFC"/>
                </a:solidFill>
                <a:latin typeface="+mj-ea"/>
                <a:ea typeface="微软雅黑" panose="020B0503020204020204" pitchFamily="34" charset="-122"/>
                <a:cs typeface="Open Sans"/>
              </a:rPr>
              <a:t>2</a:t>
            </a:r>
          </a:p>
        </p:txBody>
      </p:sp>
      <p:sp>
        <p:nvSpPr>
          <p:cNvPr id="27" name="Text Placeholder 4"/>
          <p:cNvSpPr txBox="1">
            <a:spLocks noChangeArrowheads="1"/>
          </p:cNvSpPr>
          <p:nvPr/>
        </p:nvSpPr>
        <p:spPr bwMode="auto">
          <a:xfrm>
            <a:off x="5484495" y="3710305"/>
            <a:ext cx="498475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d-ID" altLang="zh-CN" sz="3200">
                <a:solidFill>
                  <a:srgbClr val="FCFCFC"/>
                </a:solidFill>
                <a:latin typeface="+mj-ea"/>
                <a:ea typeface="微软雅黑" panose="020B0503020204020204" pitchFamily="34" charset="-122"/>
                <a:cs typeface="Open Sans"/>
              </a:rPr>
              <a:t>0</a:t>
            </a:r>
            <a:r>
              <a:rPr lang="en-US" altLang="id-ID" sz="3200">
                <a:solidFill>
                  <a:srgbClr val="FCFCFC"/>
                </a:solidFill>
                <a:latin typeface="+mj-ea"/>
                <a:ea typeface="微软雅黑" panose="020B0503020204020204" pitchFamily="34" charset="-122"/>
                <a:cs typeface="Open Sans"/>
              </a:rPr>
              <a:t>3</a:t>
            </a:r>
          </a:p>
        </p:txBody>
      </p:sp>
      <p:sp>
        <p:nvSpPr>
          <p:cNvPr id="28" name="Shape 1625"/>
          <p:cNvSpPr/>
          <p:nvPr/>
        </p:nvSpPr>
        <p:spPr bwMode="auto">
          <a:xfrm>
            <a:off x="7196138" y="1260475"/>
            <a:ext cx="1497012" cy="1543050"/>
          </a:xfrm>
          <a:custGeom>
            <a:avLst/>
            <a:gdLst>
              <a:gd name="T0" fmla="*/ 748983 w 19679"/>
              <a:gd name="T1" fmla="*/ 771843 h 19679"/>
              <a:gd name="T2" fmla="*/ 748983 w 19679"/>
              <a:gd name="T3" fmla="*/ 771843 h 19679"/>
              <a:gd name="T4" fmla="*/ 748983 w 19679"/>
              <a:gd name="T5" fmla="*/ 771843 h 19679"/>
              <a:gd name="T6" fmla="*/ 748983 w 19679"/>
              <a:gd name="T7" fmla="*/ 771843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" name="Shape 1657"/>
          <p:cNvSpPr/>
          <p:nvPr/>
        </p:nvSpPr>
        <p:spPr bwMode="auto">
          <a:xfrm>
            <a:off x="7737475" y="1492250"/>
            <a:ext cx="434975" cy="395288"/>
          </a:xfrm>
          <a:custGeom>
            <a:avLst/>
            <a:gdLst>
              <a:gd name="T0" fmla="*/ 217805 w 21600"/>
              <a:gd name="T1" fmla="*/ 198120 h 21600"/>
              <a:gd name="T2" fmla="*/ 217805 w 21600"/>
              <a:gd name="T3" fmla="*/ 198120 h 21600"/>
              <a:gd name="T4" fmla="*/ 217805 w 21600"/>
              <a:gd name="T5" fmla="*/ 198120 h 21600"/>
              <a:gd name="T6" fmla="*/ 217805 w 21600"/>
              <a:gd name="T7" fmla="*/ 19812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30" name="Text Placeholder 3"/>
          <p:cNvSpPr txBox="1">
            <a:spLocks noChangeArrowheads="1"/>
          </p:cNvSpPr>
          <p:nvPr/>
        </p:nvSpPr>
        <p:spPr bwMode="auto">
          <a:xfrm>
            <a:off x="7273290" y="1887855"/>
            <a:ext cx="1343660" cy="420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Open Sans"/>
                <a:cs typeface="Open Sans"/>
              </a:rPr>
              <a:t>西北一流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Open Sans"/>
              <a:cs typeface="Open Sans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4578033" y="971550"/>
            <a:ext cx="1747837" cy="6619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稳定俄语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4824413" y="3895725"/>
            <a:ext cx="2582862" cy="6619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11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扩大非通用语种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857250" y="200025"/>
            <a:ext cx="5232400" cy="379413"/>
          </a:xfrm>
          <a:prstGeom prst="rect">
            <a:avLst/>
          </a:prstGeom>
        </p:spPr>
        <p:txBody>
          <a:bodyPr lIns="0" rIns="0" anchor="ctr"/>
          <a:lstStyle/>
          <a:p>
            <a:r>
              <a:rPr lang="en-US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4</a:t>
            </a: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宋体" panose="02010600030101010101" pitchFamily="2" charset="-122"/>
                <a:ea typeface="Roboto"/>
                <a:cs typeface="Open Sans Light"/>
                <a:sym typeface="+mn-ea"/>
              </a:rPr>
              <a:t>、</a:t>
            </a:r>
            <a:r>
              <a:rPr lang="zh-CN" altLang="zh-C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人才</a:t>
            </a:r>
            <a:r>
              <a:rPr lang="zh-CN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培养</a:t>
            </a:r>
            <a:endParaRPr lang="zh-CN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宋体" panose="02010600030101010101" pitchFamily="2" charset="-122"/>
              <a:ea typeface="微软雅黑" panose="020B0503020204020204" pitchFamily="34" charset="-122"/>
              <a:cs typeface="Open Sans Light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25" grpId="0"/>
      <p:bldP spid="26" grpId="0"/>
      <p:bldP spid="2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37TGp_bizpeople_light_ani">
  <a:themeElements>
    <a:clrScheme name="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82917"/>
      </a:accent4>
      <a:accent5>
        <a:srgbClr val="C0B3E2"/>
      </a:accent5>
      <a:accent6>
        <a:srgbClr val="428AB7"/>
      </a:accent6>
      <a:hlink>
        <a:srgbClr val="4582A7"/>
      </a:hlink>
      <a:folHlink>
        <a:srgbClr val="B2AF7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82917"/>
        </a:accent4>
        <a:accent5>
          <a:srgbClr val="C0B3E2"/>
        </a:accent5>
        <a:accent6>
          <a:srgbClr val="428AB7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4D9DB"/>
        </a:accent5>
        <a:accent6>
          <a:srgbClr val="CC85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7"/>
        </a:accent4>
        <a:accent5>
          <a:srgbClr val="B0C4E1"/>
        </a:accent5>
        <a:accent6>
          <a:srgbClr val="2C9179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974</Words>
  <Application>Microsoft Office PowerPoint</Application>
  <PresentationFormat>全屏显示(16:9)</PresentationFormat>
  <Paragraphs>138</Paragraphs>
  <Slides>19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第一PPT，www.1ppt.com</vt:lpstr>
      <vt:lpstr>默认设计模板</vt:lpstr>
      <vt:lpstr>Office 主题​​</vt:lpstr>
      <vt:lpstr>437TGp_bizpeople_light_ani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lastModifiedBy>Windows 用户</cp:lastModifiedBy>
  <cp:revision>185</cp:revision>
  <dcterms:created xsi:type="dcterms:W3CDTF">2015-12-11T17:46:00Z</dcterms:created>
  <dcterms:modified xsi:type="dcterms:W3CDTF">2017-06-05T08:02:11Z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